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9" r:id="rId2"/>
    <p:sldId id="260" r:id="rId3"/>
    <p:sldId id="261" r:id="rId4"/>
    <p:sldId id="262" r:id="rId5"/>
    <p:sldId id="264" r:id="rId6"/>
    <p:sldId id="265" r:id="rId7"/>
    <p:sldId id="266" r:id="rId8"/>
    <p:sldId id="267" r:id="rId9"/>
    <p:sldId id="268" r:id="rId10"/>
    <p:sldId id="263" r:id="rId11"/>
    <p:sldId id="258" r:id="rId12"/>
    <p:sldId id="269" r:id="rId13"/>
    <p:sldId id="257" r:id="rId14"/>
    <p:sldId id="270" r:id="rId15"/>
    <p:sldId id="271" r:id="rId16"/>
    <p:sldId id="272" r:id="rId17"/>
    <p:sldId id="273" r:id="rId18"/>
    <p:sldId id="275" r:id="rId19"/>
    <p:sldId id="274" r:id="rId20"/>
    <p:sldId id="276" r:id="rId21"/>
    <p:sldId id="289" r:id="rId22"/>
    <p:sldId id="281" r:id="rId23"/>
    <p:sldId id="285" r:id="rId24"/>
    <p:sldId id="290" r:id="rId25"/>
    <p:sldId id="291" r:id="rId26"/>
    <p:sldId id="278" r:id="rId27"/>
    <p:sldId id="284" r:id="rId2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05" autoAdjust="0"/>
  </p:normalViewPr>
  <p:slideViewPr>
    <p:cSldViewPr>
      <p:cViewPr>
        <p:scale>
          <a:sx n="80" d="100"/>
          <a:sy n="80" d="100"/>
        </p:scale>
        <p:origin x="-864"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72188-34D5-456A-8182-F55E6E5E54E1}" type="datetimeFigureOut">
              <a:rPr lang="zh-TW" altLang="en-US" smtClean="0"/>
              <a:t>2011/11/14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5D6B6-67C6-4057-AE55-519D8070A4A2}" type="slidenum">
              <a:rPr lang="zh-TW" altLang="en-US" smtClean="0"/>
              <a:t>‹#›</a:t>
            </a:fld>
            <a:endParaRPr lang="zh-TW" altLang="en-US"/>
          </a:p>
        </p:txBody>
      </p:sp>
    </p:spTree>
    <p:extLst>
      <p:ext uri="{BB962C8B-B14F-4D97-AF65-F5344CB8AC3E}">
        <p14:creationId xmlns:p14="http://schemas.microsoft.com/office/powerpoint/2010/main" val="139008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lvl="0" indent="-171450">
              <a:buFont typeface="Wingdings" pitchFamily="2" charset="2"/>
              <a:buChar char="n"/>
            </a:pPr>
            <a:r>
              <a:rPr lang="en-US" altLang="zh-TW" sz="1200" kern="1200" dirty="0" smtClean="0">
                <a:solidFill>
                  <a:schemeClr val="tx1"/>
                </a:solidFill>
                <a:effectLst/>
                <a:latin typeface="+mn-lt"/>
                <a:ea typeface="+mn-ea"/>
                <a:cs typeface="+mn-cs"/>
              </a:rPr>
              <a:t>Co-occurrence of nouns is considered only as sentence-level co-occurrence, and only between noun stems</a:t>
            </a:r>
            <a:endParaRPr lang="zh-TW" altLang="zh-TW" sz="1200" kern="1200" dirty="0" smtClean="0">
              <a:solidFill>
                <a:schemeClr val="tx1"/>
              </a:solidFill>
              <a:effectLst/>
              <a:latin typeface="+mn-lt"/>
              <a:ea typeface="+mn-ea"/>
              <a:cs typeface="+mn-cs"/>
            </a:endParaRPr>
          </a:p>
          <a:p>
            <a:pPr marL="171450" lvl="0" indent="-171450">
              <a:buFont typeface="Wingdings" pitchFamily="2" charset="2"/>
              <a:buChar char="n"/>
            </a:pPr>
            <a:r>
              <a:rPr lang="en-US" altLang="zh-TW" sz="1200" kern="1200" dirty="0" smtClean="0">
                <a:solidFill>
                  <a:schemeClr val="tx1"/>
                </a:solidFill>
                <a:effectLst/>
                <a:latin typeface="+mn-lt"/>
                <a:ea typeface="+mn-ea"/>
                <a:cs typeface="+mn-cs"/>
              </a:rPr>
              <a:t>The results from considering co-occurrence at the sentence level, rather than adopting a smaller or variable sized window</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705D6B6-67C6-4057-AE55-519D8070A4A2}" type="slidenum">
              <a:rPr lang="zh-TW" altLang="en-US" smtClean="0"/>
              <a:t>6</a:t>
            </a:fld>
            <a:endParaRPr lang="zh-TW" altLang="en-US"/>
          </a:p>
        </p:txBody>
      </p:sp>
    </p:spTree>
    <p:extLst>
      <p:ext uri="{BB962C8B-B14F-4D97-AF65-F5344CB8AC3E}">
        <p14:creationId xmlns:p14="http://schemas.microsoft.com/office/powerpoint/2010/main" val="371698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sz="1200" dirty="0" smtClean="0"/>
              <a:t>P(c) is </a:t>
            </a:r>
            <a:r>
              <a:rPr lang="en-US" altLang="zh-TW" sz="1200" dirty="0" err="1" smtClean="0"/>
              <a:t>t</a:t>
            </a:r>
            <a:r>
              <a:rPr lang="en-US" altLang="zh-TW" sz="1200" dirty="0" err="1" smtClean="0">
                <a:solidFill>
                  <a:srgbClr val="0070C0"/>
                </a:solidFill>
              </a:rPr>
              <a:t>the</a:t>
            </a:r>
            <a:r>
              <a:rPr lang="en-US" altLang="zh-TW" sz="1200" dirty="0" smtClean="0">
                <a:solidFill>
                  <a:srgbClr val="0070C0"/>
                </a:solidFill>
              </a:rPr>
              <a:t> number of times c occurs, divided by the number of noun tokens counted in the corpus)</a:t>
            </a:r>
            <a:endParaRPr lang="zh-TW" altLang="zh-TW" sz="1200" dirty="0" smtClean="0">
              <a:solidFill>
                <a:srgbClr val="0070C0"/>
              </a:solidFill>
            </a:endParaRPr>
          </a:p>
          <a:p>
            <a:pPr marL="0" indent="0">
              <a:buNone/>
            </a:pPr>
            <a:r>
              <a:rPr lang="en-US" altLang="zh-TW" sz="1200" dirty="0" smtClean="0"/>
              <a:t>P(</a:t>
            </a:r>
            <a:r>
              <a:rPr lang="en-US" altLang="zh-TW" sz="1200" dirty="0" err="1" smtClean="0"/>
              <a:t>c|t</a:t>
            </a:r>
            <a:r>
              <a:rPr lang="en-US" altLang="zh-TW" sz="1200" dirty="0" smtClean="0"/>
              <a:t>) is </a:t>
            </a:r>
            <a:r>
              <a:rPr lang="en-US" altLang="zh-TW" sz="1200" dirty="0" smtClean="0">
                <a:solidFill>
                  <a:srgbClr val="0070C0"/>
                </a:solidFill>
              </a:rPr>
              <a:t>the number of times c occurs in sentences containing </a:t>
            </a:r>
            <a:r>
              <a:rPr lang="en-US" altLang="zh-TW" sz="1200" dirty="0" err="1" smtClean="0">
                <a:solidFill>
                  <a:srgbClr val="0070C0"/>
                </a:solidFill>
              </a:rPr>
              <a:t>t,divided</a:t>
            </a:r>
            <a:r>
              <a:rPr lang="en-US" altLang="zh-TW" sz="1200" dirty="0" smtClean="0">
                <a:solidFill>
                  <a:srgbClr val="0070C0"/>
                </a:solidFill>
              </a:rPr>
              <a:t> by the total number of nouns tokens co-occurring with t.</a:t>
            </a:r>
            <a:endParaRPr lang="zh-TW" altLang="zh-TW" sz="1200" dirty="0" smtClean="0">
              <a:solidFill>
                <a:srgbClr val="0070C0"/>
              </a:solidFill>
            </a:endParaRPr>
          </a:p>
          <a:p>
            <a:endParaRPr lang="zh-TW" altLang="en-US" dirty="0"/>
          </a:p>
        </p:txBody>
      </p:sp>
      <p:sp>
        <p:nvSpPr>
          <p:cNvPr id="4" name="投影片編號版面配置區 3"/>
          <p:cNvSpPr>
            <a:spLocks noGrp="1"/>
          </p:cNvSpPr>
          <p:nvPr>
            <p:ph type="sldNum" sz="quarter" idx="10"/>
          </p:nvPr>
        </p:nvSpPr>
        <p:spPr/>
        <p:txBody>
          <a:bodyPr/>
          <a:lstStyle/>
          <a:p>
            <a:fld id="{3705D6B6-67C6-4057-AE55-519D8070A4A2}" type="slidenum">
              <a:rPr lang="zh-TW" altLang="en-US" smtClean="0"/>
              <a:t>8</a:t>
            </a:fld>
            <a:endParaRPr lang="zh-TW" altLang="en-US"/>
          </a:p>
        </p:txBody>
      </p:sp>
    </p:spTree>
    <p:extLst>
      <p:ext uri="{BB962C8B-B14F-4D97-AF65-F5344CB8AC3E}">
        <p14:creationId xmlns:p14="http://schemas.microsoft.com/office/powerpoint/2010/main" val="268899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705D6B6-67C6-4057-AE55-519D8070A4A2}" type="slidenum">
              <a:rPr lang="zh-TW" altLang="en-US" smtClean="0"/>
              <a:t>9</a:t>
            </a:fld>
            <a:endParaRPr lang="zh-TW" altLang="en-US"/>
          </a:p>
        </p:txBody>
      </p:sp>
    </p:spTree>
    <p:extLst>
      <p:ext uri="{BB962C8B-B14F-4D97-AF65-F5344CB8AC3E}">
        <p14:creationId xmlns:p14="http://schemas.microsoft.com/office/powerpoint/2010/main" val="374646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tx1"/>
                </a:solidFill>
                <a:effectLst/>
                <a:latin typeface="+mn-lt"/>
                <a:ea typeface="+mn-ea"/>
                <a:cs typeface="+mn-cs"/>
              </a:rPr>
              <a:t>This also protects us from false indications of relatedness that would arise if an incredibly rare word from the corpus were to co-occur with a semantically unrelated target just once or twice.</a:t>
            </a:r>
            <a:endParaRPr lang="zh-TW" altLang="zh-TW" sz="18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705D6B6-67C6-4057-AE55-519D8070A4A2}" type="slidenum">
              <a:rPr lang="zh-TW" altLang="en-US" smtClean="0"/>
              <a:t>15</a:t>
            </a:fld>
            <a:endParaRPr lang="zh-TW" altLang="en-US"/>
          </a:p>
        </p:txBody>
      </p:sp>
    </p:spTree>
    <p:extLst>
      <p:ext uri="{BB962C8B-B14F-4D97-AF65-F5344CB8AC3E}">
        <p14:creationId xmlns:p14="http://schemas.microsoft.com/office/powerpoint/2010/main" val="385070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ctr">
              <a:buNone/>
            </a:pPr>
            <a:r>
              <a:rPr lang="en-US" altLang="zh-TW" dirty="0" smtClean="0"/>
              <a:t>“penguin” and “iceberg” </a:t>
            </a:r>
          </a:p>
          <a:p>
            <a:pPr marL="0" indent="0" algn="ctr">
              <a:buNone/>
            </a:pPr>
            <a:r>
              <a:rPr lang="en-US" altLang="zh-TW" dirty="0" smtClean="0"/>
              <a:t>strongly related in both directions</a:t>
            </a:r>
            <a:endParaRPr lang="zh-TW" altLang="zh-TW" dirty="0" smtClean="0"/>
          </a:p>
          <a:p>
            <a:pPr marL="0" indent="0" algn="ctr">
              <a:buNone/>
            </a:pPr>
            <a:r>
              <a:rPr lang="en-US" altLang="zh-TW" dirty="0" smtClean="0"/>
              <a:t>“penguin to ice” “ice to penguin”</a:t>
            </a:r>
          </a:p>
          <a:p>
            <a:pPr marL="0" indent="0" algn="ctr">
              <a:buNone/>
            </a:pPr>
            <a:r>
              <a:rPr lang="zh-TW" altLang="zh-TW" dirty="0" smtClean="0"/>
              <a:t> </a:t>
            </a:r>
            <a:r>
              <a:rPr lang="en-US" altLang="zh-TW" dirty="0" smtClean="0"/>
              <a:t>far more strongly related in one direction</a:t>
            </a:r>
            <a:endParaRPr lang="zh-TW" altLang="zh-TW" dirty="0" smtClean="0"/>
          </a:p>
          <a:p>
            <a:endParaRPr lang="zh-TW" altLang="en-US" dirty="0"/>
          </a:p>
        </p:txBody>
      </p:sp>
      <p:sp>
        <p:nvSpPr>
          <p:cNvPr id="4" name="投影片編號版面配置區 3"/>
          <p:cNvSpPr>
            <a:spLocks noGrp="1"/>
          </p:cNvSpPr>
          <p:nvPr>
            <p:ph type="sldNum" sz="quarter" idx="10"/>
          </p:nvPr>
        </p:nvSpPr>
        <p:spPr/>
        <p:txBody>
          <a:bodyPr/>
          <a:lstStyle/>
          <a:p>
            <a:fld id="{3705D6B6-67C6-4057-AE55-519D8070A4A2}" type="slidenum">
              <a:rPr lang="zh-TW" altLang="en-US" smtClean="0"/>
              <a:t>19</a:t>
            </a:fld>
            <a:endParaRPr lang="zh-TW" altLang="en-US"/>
          </a:p>
        </p:txBody>
      </p:sp>
    </p:spTree>
    <p:extLst>
      <p:ext uri="{BB962C8B-B14F-4D97-AF65-F5344CB8AC3E}">
        <p14:creationId xmlns:p14="http://schemas.microsoft.com/office/powerpoint/2010/main" val="43203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baseline="0" dirty="0" smtClean="0">
                <a:solidFill>
                  <a:schemeClr val="tx1"/>
                </a:solidFill>
                <a:latin typeface="+mn-lt"/>
                <a:ea typeface="+mn-ea"/>
                <a:cs typeface="+mn-cs"/>
              </a:rPr>
              <a:t>3.</a:t>
            </a:r>
            <a:r>
              <a:rPr lang="en-US" altLang="zh-TW" dirty="0" smtClean="0"/>
              <a:t> </a:t>
            </a:r>
            <a:r>
              <a:rPr lang="en-US" altLang="zh-TW" dirty="0" err="1" smtClean="0"/>
              <a:t>Selectional</a:t>
            </a:r>
            <a:r>
              <a:rPr lang="en-US" altLang="zh-TW" dirty="0" smtClean="0"/>
              <a:t> Preference Method:</a:t>
            </a:r>
          </a:p>
          <a:p>
            <a:r>
              <a:rPr lang="en-US" altLang="zh-TW" sz="1200" b="0" i="0" u="none" strike="noStrike" kern="1200" baseline="0" dirty="0" smtClean="0">
                <a:solidFill>
                  <a:schemeClr val="tx1"/>
                </a:solidFill>
                <a:latin typeface="+mn-lt"/>
                <a:ea typeface="+mn-ea"/>
                <a:cs typeface="+mn-cs"/>
              </a:rPr>
              <a:t>This method sometimes assigns disproportionately strong selective power to </a:t>
            </a:r>
            <a:r>
              <a:rPr lang="en-US" altLang="zh-TW" sz="1200" b="0" i="0" u="none" strike="noStrike" kern="1200" baseline="0" dirty="0" err="1" smtClean="0">
                <a:solidFill>
                  <a:schemeClr val="tx1"/>
                </a:solidFill>
                <a:latin typeface="+mn-lt"/>
                <a:ea typeface="+mn-ea"/>
                <a:cs typeface="+mn-cs"/>
              </a:rPr>
              <a:t>hypernyms</a:t>
            </a:r>
            <a:r>
              <a:rPr lang="en-US" altLang="zh-TW" sz="1200" b="0" i="0" u="none" strike="noStrike" kern="1200" baseline="0" dirty="0" smtClean="0">
                <a:solidFill>
                  <a:schemeClr val="tx1"/>
                </a:solidFill>
                <a:latin typeface="+mn-lt"/>
                <a:ea typeface="+mn-ea"/>
                <a:cs typeface="+mn-cs"/>
              </a:rPr>
              <a:t> that are particularly rare in the prior distribution. As such, this method defers to the </a:t>
            </a:r>
            <a:r>
              <a:rPr lang="en-US" altLang="zh-TW" sz="1200" b="0" i="0" u="none" strike="noStrike" kern="1200" baseline="0" dirty="0" err="1" smtClean="0">
                <a:solidFill>
                  <a:schemeClr val="tx1"/>
                </a:solidFill>
                <a:latin typeface="+mn-lt"/>
                <a:ea typeface="+mn-ea"/>
                <a:cs typeface="+mn-cs"/>
              </a:rPr>
              <a:t>subsumption</a:t>
            </a:r>
            <a:r>
              <a:rPr lang="en-US" altLang="zh-TW" sz="1200" b="0" i="0" u="none" strike="noStrike" kern="1200" baseline="0" dirty="0" smtClean="0">
                <a:solidFill>
                  <a:schemeClr val="tx1"/>
                </a:solidFill>
                <a:latin typeface="+mn-lt"/>
                <a:ea typeface="+mn-ea"/>
                <a:cs typeface="+mn-cs"/>
              </a:rPr>
              <a:t> and gloss methods when its results conflict with theirs.</a:t>
            </a:r>
            <a:endParaRPr lang="zh-TW" altLang="en-US" dirty="0"/>
          </a:p>
        </p:txBody>
      </p:sp>
      <p:sp>
        <p:nvSpPr>
          <p:cNvPr id="4" name="投影片編號版面配置區 3"/>
          <p:cNvSpPr>
            <a:spLocks noGrp="1"/>
          </p:cNvSpPr>
          <p:nvPr>
            <p:ph type="sldNum" sz="quarter" idx="10"/>
          </p:nvPr>
        </p:nvSpPr>
        <p:spPr/>
        <p:txBody>
          <a:bodyPr/>
          <a:lstStyle/>
          <a:p>
            <a:fld id="{3705D6B6-67C6-4057-AE55-519D8070A4A2}" type="slidenum">
              <a:rPr lang="zh-TW" altLang="en-US" smtClean="0"/>
              <a:t>20</a:t>
            </a:fld>
            <a:endParaRPr lang="zh-TW" altLang="en-US"/>
          </a:p>
        </p:txBody>
      </p:sp>
    </p:spTree>
    <p:extLst>
      <p:ext uri="{BB962C8B-B14F-4D97-AF65-F5344CB8AC3E}">
        <p14:creationId xmlns:p14="http://schemas.microsoft.com/office/powerpoint/2010/main" val="74335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705D6B6-67C6-4057-AE55-519D8070A4A2}" type="slidenum">
              <a:rPr lang="zh-TW" altLang="en-US" smtClean="0"/>
              <a:t>23</a:t>
            </a:fld>
            <a:endParaRPr lang="zh-TW" altLang="en-US"/>
          </a:p>
        </p:txBody>
      </p:sp>
    </p:spTree>
    <p:extLst>
      <p:ext uri="{BB962C8B-B14F-4D97-AF65-F5344CB8AC3E}">
        <p14:creationId xmlns:p14="http://schemas.microsoft.com/office/powerpoint/2010/main" val="115940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D55D5DF8-A9C8-4A1C-A96F-BD67083B1E00}" type="datetime1">
              <a:rPr lang="zh-TW" altLang="en-US" smtClean="0"/>
              <a:t>2011/11/14</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A4C84FAB-6C7C-488C-AFFE-F4D7CE640411}"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5AD68BB-A180-4EDB-B2A1-6F338C00AEB7}" type="datetime1">
              <a:rPr lang="zh-TW" altLang="en-US" smtClean="0"/>
              <a:t>2011/11/14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C84FAB-6C7C-488C-AFFE-F4D7CE640411}"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16295B5-A332-4F66-914A-BF4A2A061807}" type="datetime1">
              <a:rPr lang="zh-TW" altLang="en-US" smtClean="0"/>
              <a:t>2011/11/14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C84FAB-6C7C-488C-AFFE-F4D7CE640411}"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4FCEED3A-63C2-445F-8FA8-8879A1653F38}" type="datetime1">
              <a:rPr lang="zh-TW" altLang="en-US" smtClean="0"/>
              <a:t>2011/11/14</a:t>
            </a:fld>
            <a:endParaRPr lang="zh-TW" altLang="en-US"/>
          </a:p>
        </p:txBody>
      </p:sp>
      <p:sp>
        <p:nvSpPr>
          <p:cNvPr id="9" name="投影片編號版面配置區 8"/>
          <p:cNvSpPr>
            <a:spLocks noGrp="1"/>
          </p:cNvSpPr>
          <p:nvPr>
            <p:ph type="sldNum" sz="quarter" idx="15"/>
          </p:nvPr>
        </p:nvSpPr>
        <p:spPr/>
        <p:txBody>
          <a:bodyPr rtlCol="0"/>
          <a:lstStyle/>
          <a:p>
            <a:fld id="{A4C84FAB-6C7C-488C-AFFE-F4D7CE640411}" type="slidenum">
              <a:rPr lang="zh-TW" altLang="en-US" smtClean="0"/>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3174B7E9-2397-465F-A342-7328757E0800}" type="datetime1">
              <a:rPr lang="zh-TW" altLang="en-US" smtClean="0"/>
              <a:t>2011/11/14</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A4C84FAB-6C7C-488C-AFFE-F4D7CE640411}"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2BD225DE-9512-4DB7-9007-3AE5BDD58AD3}" type="datetime1">
              <a:rPr lang="zh-TW" altLang="en-US" smtClean="0"/>
              <a:t>2011/11/14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4C84FAB-6C7C-488C-AFFE-F4D7CE640411}" type="slidenum">
              <a:rPr lang="zh-TW" altLang="en-US" smtClean="0"/>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4731AEB6-1156-4DEB-908A-D6DE36D75813}" type="datetime1">
              <a:rPr lang="zh-TW" altLang="en-US" smtClean="0"/>
              <a:t>2011/11/14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4C84FAB-6C7C-488C-AFFE-F4D7CE640411}" type="slidenum">
              <a:rPr lang="zh-TW" altLang="en-US" smtClean="0"/>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B40F7204-EB19-4E32-A003-DD9E6598D5F7}" type="datetime1">
              <a:rPr lang="zh-TW" altLang="en-US" smtClean="0"/>
              <a:t>2011/11/14</a:t>
            </a:fld>
            <a:endParaRPr lang="zh-TW" altLang="en-US"/>
          </a:p>
        </p:txBody>
      </p:sp>
      <p:sp>
        <p:nvSpPr>
          <p:cNvPr id="7" name="投影片編號版面配置區 6"/>
          <p:cNvSpPr>
            <a:spLocks noGrp="1"/>
          </p:cNvSpPr>
          <p:nvPr>
            <p:ph type="sldNum" sz="quarter" idx="11"/>
          </p:nvPr>
        </p:nvSpPr>
        <p:spPr/>
        <p:txBody>
          <a:bodyPr rtlCol="0"/>
          <a:lstStyle/>
          <a:p>
            <a:fld id="{A4C84FAB-6C7C-488C-AFFE-F4D7CE640411}" type="slidenum">
              <a:rPr lang="zh-TW" altLang="en-US" smtClean="0"/>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E2D7F61-8D34-4283-A701-3F135CFF237E}" type="datetime1">
              <a:rPr lang="zh-TW" altLang="en-US" smtClean="0"/>
              <a:t>2011/11/14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4C84FAB-6C7C-488C-AFFE-F4D7CE640411}"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D3E3B9E7-57A8-4BB9-AA05-5E5877CE5A6B}" type="datetime1">
              <a:rPr lang="zh-TW" altLang="en-US" smtClean="0"/>
              <a:t>2011/11/14</a:t>
            </a:fld>
            <a:endParaRPr lang="zh-TW" altLang="en-US"/>
          </a:p>
        </p:txBody>
      </p:sp>
      <p:sp>
        <p:nvSpPr>
          <p:cNvPr id="22" name="投影片編號版面配置區 21"/>
          <p:cNvSpPr>
            <a:spLocks noGrp="1"/>
          </p:cNvSpPr>
          <p:nvPr>
            <p:ph type="sldNum" sz="quarter" idx="15"/>
          </p:nvPr>
        </p:nvSpPr>
        <p:spPr/>
        <p:txBody>
          <a:bodyPr rtlCol="0"/>
          <a:lstStyle/>
          <a:p>
            <a:fld id="{A4C84FAB-6C7C-488C-AFFE-F4D7CE640411}" type="slidenum">
              <a:rPr lang="zh-TW" altLang="en-US" smtClean="0"/>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83C4C4B8-5F4E-4F7F-9C40-72DF8949BE41}" type="datetime1">
              <a:rPr lang="zh-TW" altLang="en-US" smtClean="0"/>
              <a:t>2011/11/14</a:t>
            </a:fld>
            <a:endParaRPr lang="zh-TW" altLang="en-US"/>
          </a:p>
        </p:txBody>
      </p:sp>
      <p:sp>
        <p:nvSpPr>
          <p:cNvPr id="18" name="投影片編號版面配置區 17"/>
          <p:cNvSpPr>
            <a:spLocks noGrp="1"/>
          </p:cNvSpPr>
          <p:nvPr>
            <p:ph type="sldNum" sz="quarter" idx="11"/>
          </p:nvPr>
        </p:nvSpPr>
        <p:spPr/>
        <p:txBody>
          <a:bodyPr rtlCol="0"/>
          <a:lstStyle/>
          <a:p>
            <a:fld id="{A4C84FAB-6C7C-488C-AFFE-F4D7CE640411}" type="slidenum">
              <a:rPr lang="zh-TW" altLang="en-US" smtClean="0"/>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BED6CD6-170C-44F5-A5CB-3958D5CE5173}" type="datetime1">
              <a:rPr lang="zh-TW" altLang="en-US" smtClean="0"/>
              <a:t>2011/11/14</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C84FAB-6C7C-488C-AFFE-F4D7CE640411}"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930226"/>
          </a:xfrm>
        </p:spPr>
        <p:txBody>
          <a:bodyPr>
            <a:normAutofit/>
          </a:bodyPr>
          <a:lstStyle/>
          <a:p>
            <a:r>
              <a:rPr lang="en-US" altLang="zh-TW" sz="3200" b="1" dirty="0">
                <a:effectLst>
                  <a:outerShdw blurRad="50800" dist="38100" dir="2700000" algn="tl" rotWithShape="0">
                    <a:prstClr val="black">
                      <a:alpha val="40000"/>
                    </a:prstClr>
                  </a:outerShdw>
                </a:effectLst>
              </a:rPr>
              <a:t>Automatically Acquiring a Semantic </a:t>
            </a:r>
            <a:r>
              <a:rPr lang="en-US" altLang="zh-TW" sz="3200" b="1" dirty="0" smtClean="0">
                <a:effectLst>
                  <a:outerShdw blurRad="50800" dist="38100" dir="2700000" algn="tl" rotWithShape="0">
                    <a:prstClr val="black">
                      <a:alpha val="40000"/>
                    </a:prstClr>
                  </a:outerShdw>
                </a:effectLst>
              </a:rPr>
              <a:t/>
            </a:r>
            <a:br>
              <a:rPr lang="en-US" altLang="zh-TW" sz="3200" b="1" dirty="0" smtClean="0">
                <a:effectLst>
                  <a:outerShdw blurRad="50800" dist="38100" dir="2700000" algn="tl" rotWithShape="0">
                    <a:prstClr val="black">
                      <a:alpha val="40000"/>
                    </a:prstClr>
                  </a:outerShdw>
                </a:effectLst>
              </a:rPr>
            </a:br>
            <a:r>
              <a:rPr lang="en-US" altLang="zh-TW" sz="3200" b="1" dirty="0" smtClean="0">
                <a:effectLst>
                  <a:outerShdw blurRad="50800" dist="38100" dir="2700000" algn="tl" rotWithShape="0">
                    <a:prstClr val="black">
                      <a:alpha val="40000"/>
                    </a:prstClr>
                  </a:outerShdw>
                </a:effectLst>
              </a:rPr>
              <a:t>Network of Related</a:t>
            </a:r>
            <a:r>
              <a:rPr lang="en-US" altLang="zh-TW" sz="3200" b="1" dirty="0">
                <a:effectLst>
                  <a:outerShdw blurRad="50800" dist="38100" dir="2700000" algn="tl" rotWithShape="0">
                    <a:prstClr val="black">
                      <a:alpha val="40000"/>
                    </a:prstClr>
                  </a:outerShdw>
                </a:effectLst>
              </a:rPr>
              <a:t> </a:t>
            </a:r>
            <a:r>
              <a:rPr lang="en-US" altLang="zh-TW" sz="3200" b="1" dirty="0" smtClean="0">
                <a:effectLst>
                  <a:outerShdw blurRad="50800" dist="38100" dir="2700000" algn="tl" rotWithShape="0">
                    <a:prstClr val="black">
                      <a:alpha val="40000"/>
                    </a:prstClr>
                  </a:outerShdw>
                </a:effectLst>
              </a:rPr>
              <a:t>Concepts</a:t>
            </a:r>
            <a:endParaRPr lang="zh-TW" altLang="en-US" sz="3200" dirty="0">
              <a:effectLst>
                <a:outerShdw blurRad="50800" dist="38100" dir="2700000" algn="tl" rotWithShape="0">
                  <a:prstClr val="black">
                    <a:alpha val="40000"/>
                  </a:prstClr>
                </a:outerShdw>
              </a:effectLst>
            </a:endParaRPr>
          </a:p>
        </p:txBody>
      </p:sp>
      <p:sp>
        <p:nvSpPr>
          <p:cNvPr id="3" name="內容版面配置區 2"/>
          <p:cNvSpPr>
            <a:spLocks noGrp="1"/>
          </p:cNvSpPr>
          <p:nvPr>
            <p:ph sz="quarter" idx="1"/>
          </p:nvPr>
        </p:nvSpPr>
        <p:spPr>
          <a:xfrm>
            <a:off x="827584" y="2996952"/>
            <a:ext cx="7859216" cy="3129211"/>
          </a:xfrm>
        </p:spPr>
        <p:txBody>
          <a:bodyPr/>
          <a:lstStyle/>
          <a:p>
            <a:pPr marL="0" indent="0">
              <a:buNone/>
            </a:pPr>
            <a:r>
              <a:rPr lang="en-US" altLang="zh-TW" sz="2400" b="1" dirty="0"/>
              <a:t>Date: </a:t>
            </a:r>
            <a:r>
              <a:rPr lang="en-US" altLang="zh-TW" sz="2400" b="1" dirty="0" smtClean="0"/>
              <a:t> 2011/11/14</a:t>
            </a:r>
            <a:endParaRPr lang="en-US" altLang="zh-TW" sz="2400" b="1" dirty="0"/>
          </a:p>
          <a:p>
            <a:pPr marL="0" indent="0">
              <a:buNone/>
            </a:pPr>
            <a:r>
              <a:rPr lang="en-US" altLang="zh-TW" sz="2400" b="1" dirty="0"/>
              <a:t>Source: Sean </a:t>
            </a:r>
            <a:r>
              <a:rPr lang="en-US" altLang="zh-TW" sz="2400" b="1" dirty="0" err="1"/>
              <a:t>Szumlanski</a:t>
            </a:r>
            <a:r>
              <a:rPr lang="en-US" altLang="zh-TW" sz="2400" b="1" dirty="0"/>
              <a:t> </a:t>
            </a:r>
            <a:r>
              <a:rPr lang="en-US" altLang="zh-TW" sz="2400" b="1" dirty="0" smtClean="0"/>
              <a:t>et</a:t>
            </a:r>
            <a:r>
              <a:rPr lang="en-US" altLang="zh-TW" sz="2400" b="1" dirty="0"/>
              <a:t>. al (</a:t>
            </a:r>
            <a:r>
              <a:rPr lang="en-US" altLang="zh-TW" sz="2400" b="1" dirty="0" smtClean="0"/>
              <a:t>CIKM’10)</a:t>
            </a:r>
          </a:p>
          <a:p>
            <a:pPr marL="0" indent="0">
              <a:buNone/>
            </a:pPr>
            <a:r>
              <a:rPr lang="en-US" altLang="zh-TW" sz="2400" b="1" dirty="0"/>
              <a:t>Advisor: </a:t>
            </a:r>
            <a:r>
              <a:rPr lang="en-US" altLang="zh-TW" sz="2400" b="1" dirty="0" smtClean="0"/>
              <a:t> </a:t>
            </a:r>
            <a:r>
              <a:rPr lang="en-US" altLang="zh-TW" sz="2400" b="1" dirty="0" err="1" smtClean="0"/>
              <a:t>Jia</a:t>
            </a:r>
            <a:r>
              <a:rPr lang="en-US" altLang="zh-TW" sz="2400" b="1" dirty="0" smtClean="0"/>
              <a:t>-ling, </a:t>
            </a:r>
            <a:r>
              <a:rPr lang="en-US" altLang="zh-TW" sz="2400" b="1" dirty="0" err="1"/>
              <a:t>Koh</a:t>
            </a:r>
            <a:endParaRPr lang="en-US" altLang="zh-TW" sz="2400" b="1" dirty="0"/>
          </a:p>
          <a:p>
            <a:pPr marL="0" indent="0">
              <a:buNone/>
            </a:pPr>
            <a:r>
              <a:rPr lang="en-US" altLang="zh-TW" sz="2400" b="1" dirty="0" smtClean="0"/>
              <a:t>Speaker: </a:t>
            </a:r>
            <a:r>
              <a:rPr lang="en-US" altLang="zh-TW" sz="2400" b="1" dirty="0" err="1" smtClean="0"/>
              <a:t>Jiun</a:t>
            </a:r>
            <a:r>
              <a:rPr lang="en-US" altLang="zh-TW" sz="2400" b="1" dirty="0" smtClean="0"/>
              <a:t> </a:t>
            </a:r>
            <a:r>
              <a:rPr lang="en-US" altLang="zh-TW" sz="2400" b="1" dirty="0" err="1" smtClean="0"/>
              <a:t>Jia</a:t>
            </a:r>
            <a:r>
              <a:rPr lang="en-US" altLang="zh-TW" sz="2400" b="1" dirty="0" smtClean="0"/>
              <a:t>, </a:t>
            </a:r>
            <a:r>
              <a:rPr lang="en-US" altLang="zh-TW" sz="2400" b="1" dirty="0" err="1" smtClean="0"/>
              <a:t>Chiou</a:t>
            </a:r>
            <a:endParaRPr lang="en-US" altLang="zh-TW" sz="2400" b="1" dirty="0"/>
          </a:p>
        </p:txBody>
      </p:sp>
      <p:pic>
        <p:nvPicPr>
          <p:cNvPr id="1026" name="Picture 2" descr="C:\Users\Jiun-Jia\AppData\Local\Microsoft\Windows\Temporary Internet Files\Content.IE5\1ALRB1T8\MC9004289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221088"/>
            <a:ext cx="1727200" cy="1397000"/>
          </a:xfrm>
          <a:prstGeom prst="rect">
            <a:avLst/>
          </a:prstGeom>
          <a:noFill/>
          <a:extLst>
            <a:ext uri="{909E8E84-426E-40DD-AFC4-6F175D3DCCD1}">
              <a14:hiddenFill xmlns:a14="http://schemas.microsoft.com/office/drawing/2010/main">
                <a:solidFill>
                  <a:srgbClr val="FFFFFF"/>
                </a:solidFill>
              </a14:hiddenFill>
            </a:ext>
          </a:extLst>
        </p:spPr>
      </p:pic>
      <p:sp>
        <p:nvSpPr>
          <p:cNvPr id="5" name="投影片編號版面配置區 4"/>
          <p:cNvSpPr>
            <a:spLocks noGrp="1"/>
          </p:cNvSpPr>
          <p:nvPr>
            <p:ph type="sldNum" sz="quarter" idx="15"/>
          </p:nvPr>
        </p:nvSpPr>
        <p:spPr/>
        <p:txBody>
          <a:bodyPr/>
          <a:lstStyle/>
          <a:p>
            <a:fld id="{A4C84FAB-6C7C-488C-AFFE-F4D7CE640411}" type="slidenum">
              <a:rPr lang="zh-TW" altLang="en-US" smtClean="0"/>
              <a:t>1</a:t>
            </a:fld>
            <a:endParaRPr lang="zh-TW" altLang="en-US"/>
          </a:p>
        </p:txBody>
      </p:sp>
    </p:spTree>
    <p:extLst>
      <p:ext uri="{BB962C8B-B14F-4D97-AF65-F5344CB8AC3E}">
        <p14:creationId xmlns:p14="http://schemas.microsoft.com/office/powerpoint/2010/main" val="1806304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359532" y="980728"/>
            <a:ext cx="3456384" cy="4752528"/>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a:t>
            </a:r>
          </a:p>
          <a:p>
            <a:r>
              <a:rPr lang="en-US" altLang="zh-TW" dirty="0" smtClean="0"/>
              <a:t>c1:5</a:t>
            </a:r>
          </a:p>
          <a:p>
            <a:r>
              <a:rPr lang="en-US" altLang="zh-TW" dirty="0" smtClean="0"/>
              <a:t>c2:8</a:t>
            </a:r>
          </a:p>
          <a:p>
            <a:r>
              <a:rPr lang="en-US" altLang="zh-TW" dirty="0" smtClean="0"/>
              <a:t>c3:2           total </a:t>
            </a:r>
            <a:r>
              <a:rPr lang="zh-TW" altLang="en-US" dirty="0" smtClean="0"/>
              <a:t> </a:t>
            </a:r>
            <a:r>
              <a:rPr lang="en-US" altLang="zh-TW" dirty="0" smtClean="0"/>
              <a:t>nouns:100 </a:t>
            </a:r>
            <a:endParaRPr lang="en-US" altLang="zh-TW" dirty="0"/>
          </a:p>
          <a:p>
            <a:r>
              <a:rPr lang="en-US" altLang="zh-TW" dirty="0" smtClean="0"/>
              <a:t>c4:4</a:t>
            </a:r>
          </a:p>
          <a:p>
            <a:r>
              <a:rPr lang="en-US" altLang="zh-TW" dirty="0" smtClean="0"/>
              <a:t>c5:6  </a:t>
            </a:r>
          </a:p>
          <a:p>
            <a:endParaRPr lang="zh-TW" altLang="en-US" dirty="0"/>
          </a:p>
        </p:txBody>
      </p:sp>
      <p:sp>
        <p:nvSpPr>
          <p:cNvPr id="6" name="文字方塊 5"/>
          <p:cNvSpPr txBox="1"/>
          <p:nvPr/>
        </p:nvSpPr>
        <p:spPr>
          <a:xfrm>
            <a:off x="611560" y="548680"/>
            <a:ext cx="843501" cy="369332"/>
          </a:xfrm>
          <a:prstGeom prst="rect">
            <a:avLst/>
          </a:prstGeom>
          <a:noFill/>
        </p:spPr>
        <p:txBody>
          <a:bodyPr wrap="none" rtlCol="0">
            <a:spAutoFit/>
          </a:bodyPr>
          <a:lstStyle/>
          <a:p>
            <a:r>
              <a:rPr lang="en-US" altLang="zh-TW" b="1" dirty="0" smtClean="0"/>
              <a:t>Corpus</a:t>
            </a:r>
            <a:endParaRPr lang="zh-TW" altLang="en-US" b="1" dirty="0"/>
          </a:p>
        </p:txBody>
      </p:sp>
      <mc:AlternateContent xmlns:mc="http://schemas.openxmlformats.org/markup-compatibility/2006" xmlns:a14="http://schemas.microsoft.com/office/drawing/2010/main">
        <mc:Choice Requires="a14">
          <p:sp>
            <p:nvSpPr>
              <p:cNvPr id="7" name="文字方塊 6"/>
              <p:cNvSpPr txBox="1"/>
              <p:nvPr/>
            </p:nvSpPr>
            <p:spPr>
              <a:xfrm>
                <a:off x="3995936" y="980728"/>
                <a:ext cx="4536504" cy="4655955"/>
              </a:xfrm>
              <a:prstGeom prst="rect">
                <a:avLst/>
              </a:prstGeom>
              <a:noFill/>
            </p:spPr>
            <p:txBody>
              <a:bodyPr wrap="square" rtlCol="0">
                <a:spAutoFit/>
              </a:bodyPr>
              <a:lstStyle/>
              <a:p>
                <a:endParaRPr lang="en-US" altLang="zh-TW" dirty="0" smtClean="0"/>
              </a:p>
              <a:p>
                <a:endParaRPr lang="en-US" altLang="zh-TW" dirty="0"/>
              </a:p>
              <a:p>
                <a:endParaRPr lang="en-US" altLang="zh-TW" dirty="0" smtClean="0"/>
              </a:p>
              <a:p>
                <a:endParaRPr lang="en-US" altLang="zh-TW" dirty="0"/>
              </a:p>
              <a:p>
                <a:r>
                  <a:rPr lang="en-US" altLang="zh-TW" dirty="0" smtClean="0"/>
                  <a:t>P(c1)=</a:t>
                </a:r>
                <a14:m>
                  <m:oMath xmlns:m="http://schemas.openxmlformats.org/officeDocument/2006/math">
                    <m:f>
                      <m:fPr>
                        <m:ctrlPr>
                          <a:rPr lang="en-US" altLang="zh-TW" i="1" smtClean="0">
                            <a:latin typeface="Cambria Math"/>
                          </a:rPr>
                        </m:ctrlPr>
                      </m:fPr>
                      <m:num>
                        <m:r>
                          <a:rPr lang="en-US" altLang="zh-TW" b="0" i="1" smtClean="0">
                            <a:latin typeface="Cambria Math"/>
                          </a:rPr>
                          <m:t>𝐶</m:t>
                        </m:r>
                        <m:r>
                          <a:rPr lang="en-US" altLang="zh-TW" b="0" i="1" smtClean="0">
                            <a:latin typeface="Cambria Math"/>
                          </a:rPr>
                          <m:t>1 </m:t>
                        </m:r>
                        <m:r>
                          <a:rPr lang="zh-TW" altLang="en-US" i="1">
                            <a:latin typeface="Cambria Math"/>
                          </a:rPr>
                          <m:t>出現次數</m:t>
                        </m:r>
                      </m:num>
                      <m:den>
                        <m:r>
                          <a:rPr lang="en-US" altLang="zh-TW" b="0" i="1" smtClean="0">
                            <a:latin typeface="Cambria Math"/>
                          </a:rPr>
                          <m:t>𝑐𝑜𝑟𝑝𝑢𝑠</m:t>
                        </m:r>
                        <m:r>
                          <a:rPr lang="zh-TW" altLang="en-US" i="1">
                            <a:latin typeface="Cambria Math"/>
                          </a:rPr>
                          <m:t>總</m:t>
                        </m:r>
                        <m:r>
                          <a:rPr lang="zh-TW" altLang="en-US" b="0" i="1" smtClean="0">
                            <a:latin typeface="Cambria Math"/>
                          </a:rPr>
                          <m:t>字</m:t>
                        </m:r>
                        <m:r>
                          <a:rPr lang="zh-TW" altLang="en-US" i="1">
                            <a:latin typeface="Cambria Math"/>
                          </a:rPr>
                          <m:t>數</m:t>
                        </m:r>
                      </m:den>
                    </m:f>
                  </m:oMath>
                </a14:m>
                <a:r>
                  <a:rPr lang="zh-TW" altLang="en-US" dirty="0" smtClean="0"/>
                  <a:t>  </a:t>
                </a:r>
                <a:r>
                  <a:rPr lang="en-US" altLang="zh-TW" dirty="0" smtClean="0"/>
                  <a:t>=</a:t>
                </a:r>
                <a:r>
                  <a:rPr lang="zh-TW" altLang="en-US" dirty="0" smtClean="0"/>
                  <a:t> </a:t>
                </a:r>
                <a14:m>
                  <m:oMath xmlns:m="http://schemas.openxmlformats.org/officeDocument/2006/math">
                    <m:f>
                      <m:fPr>
                        <m:ctrlPr>
                          <a:rPr lang="en-US" altLang="zh-TW" i="1" smtClean="0">
                            <a:latin typeface="Cambria Math"/>
                          </a:rPr>
                        </m:ctrlPr>
                      </m:fPr>
                      <m:num>
                        <m:r>
                          <a:rPr lang="en-US" altLang="zh-TW" b="0" i="1" smtClean="0">
                            <a:latin typeface="Cambria Math"/>
                          </a:rPr>
                          <m:t>5</m:t>
                        </m:r>
                      </m:num>
                      <m:den>
                        <m:r>
                          <a:rPr lang="en-US" altLang="zh-TW" b="0" i="1" smtClean="0">
                            <a:latin typeface="Cambria Math"/>
                          </a:rPr>
                          <m:t>100</m:t>
                        </m:r>
                      </m:den>
                    </m:f>
                  </m:oMath>
                </a14:m>
                <a:r>
                  <a:rPr lang="en-US" altLang="zh-TW" dirty="0" smtClean="0"/>
                  <a:t> = 0.05</a:t>
                </a:r>
              </a:p>
              <a:p>
                <a:endParaRPr lang="en-US" altLang="zh-TW" dirty="0" smtClean="0"/>
              </a:p>
              <a:p>
                <a:r>
                  <a:rPr lang="en-US" altLang="zh-TW" dirty="0" smtClean="0"/>
                  <a:t>P(c2)=</a:t>
                </a:r>
                <a14:m>
                  <m:oMath xmlns:m="http://schemas.openxmlformats.org/officeDocument/2006/math">
                    <m:f>
                      <m:fPr>
                        <m:ctrlPr>
                          <a:rPr lang="en-US" altLang="zh-TW" i="1" smtClean="0">
                            <a:latin typeface="Cambria Math"/>
                          </a:rPr>
                        </m:ctrlPr>
                      </m:fPr>
                      <m:num>
                        <m:r>
                          <a:rPr lang="en-US" altLang="zh-TW" b="0" i="1" smtClean="0">
                            <a:latin typeface="Cambria Math"/>
                          </a:rPr>
                          <m:t>𝐶</m:t>
                        </m:r>
                        <m:r>
                          <a:rPr lang="en-US" altLang="zh-TW" b="0" i="1" smtClean="0">
                            <a:latin typeface="Cambria Math"/>
                          </a:rPr>
                          <m:t>2 </m:t>
                        </m:r>
                        <m:r>
                          <a:rPr lang="zh-TW" altLang="en-US" i="1">
                            <a:latin typeface="Cambria Math"/>
                          </a:rPr>
                          <m:t>出現次數</m:t>
                        </m:r>
                      </m:num>
                      <m:den>
                        <m:r>
                          <a:rPr lang="en-US" altLang="zh-TW" b="0" i="1" smtClean="0">
                            <a:latin typeface="Cambria Math"/>
                          </a:rPr>
                          <m:t>𝑐𝑜𝑟𝑝𝑢𝑠</m:t>
                        </m:r>
                        <m:r>
                          <a:rPr lang="zh-TW" altLang="en-US" i="1">
                            <a:latin typeface="Cambria Math"/>
                          </a:rPr>
                          <m:t>總</m:t>
                        </m:r>
                        <m:r>
                          <a:rPr lang="zh-TW" altLang="en-US" b="0" i="1" smtClean="0">
                            <a:latin typeface="Cambria Math"/>
                          </a:rPr>
                          <m:t>字</m:t>
                        </m:r>
                        <m:r>
                          <a:rPr lang="zh-TW" altLang="en-US" i="1">
                            <a:latin typeface="Cambria Math"/>
                          </a:rPr>
                          <m:t>數</m:t>
                        </m:r>
                      </m:den>
                    </m:f>
                  </m:oMath>
                </a14:m>
                <a:r>
                  <a:rPr lang="zh-TW" altLang="en-US" dirty="0" smtClean="0"/>
                  <a:t>  </a:t>
                </a:r>
                <a:r>
                  <a:rPr lang="en-US" altLang="zh-TW" dirty="0" smtClean="0"/>
                  <a:t>=</a:t>
                </a:r>
                <a:r>
                  <a:rPr lang="zh-TW" altLang="en-US" dirty="0" smtClean="0"/>
                  <a:t> </a:t>
                </a:r>
                <a14:m>
                  <m:oMath xmlns:m="http://schemas.openxmlformats.org/officeDocument/2006/math">
                    <m:f>
                      <m:fPr>
                        <m:ctrlPr>
                          <a:rPr lang="en-US" altLang="zh-TW" i="1" smtClean="0">
                            <a:latin typeface="Cambria Math"/>
                          </a:rPr>
                        </m:ctrlPr>
                      </m:fPr>
                      <m:num>
                        <m:r>
                          <a:rPr lang="en-US" altLang="zh-TW" b="0" i="1" smtClean="0">
                            <a:latin typeface="Cambria Math"/>
                          </a:rPr>
                          <m:t>8</m:t>
                        </m:r>
                      </m:num>
                      <m:den>
                        <m:r>
                          <a:rPr lang="en-US" altLang="zh-TW" b="0" i="1" smtClean="0">
                            <a:latin typeface="Cambria Math"/>
                          </a:rPr>
                          <m:t>100</m:t>
                        </m:r>
                      </m:den>
                    </m:f>
                  </m:oMath>
                </a14:m>
                <a:r>
                  <a:rPr lang="en-US" altLang="zh-TW" dirty="0" smtClean="0"/>
                  <a:t> = 0.08</a:t>
                </a:r>
              </a:p>
              <a:p>
                <a:endParaRPr lang="en-US" altLang="zh-TW" dirty="0"/>
              </a:p>
              <a:p>
                <a:r>
                  <a:rPr lang="en-US" altLang="zh-TW" dirty="0" smtClean="0"/>
                  <a:t>P(c3)</a:t>
                </a:r>
                <a:r>
                  <a:rPr lang="zh-TW" altLang="en-US" dirty="0" smtClean="0"/>
                  <a:t> </a:t>
                </a:r>
                <a:r>
                  <a:rPr lang="en-US" altLang="zh-TW" dirty="0" smtClean="0"/>
                  <a:t>=</a:t>
                </a:r>
                <a:r>
                  <a:rPr lang="zh-TW" altLang="en-US" dirty="0" smtClean="0"/>
                  <a:t> </a:t>
                </a:r>
                <a14:m>
                  <m:oMath xmlns:m="http://schemas.openxmlformats.org/officeDocument/2006/math">
                    <m:f>
                      <m:fPr>
                        <m:ctrlPr>
                          <a:rPr lang="en-US" altLang="zh-TW" i="1" smtClean="0">
                            <a:latin typeface="Cambria Math"/>
                          </a:rPr>
                        </m:ctrlPr>
                      </m:fPr>
                      <m:num>
                        <m:r>
                          <a:rPr lang="en-US" altLang="zh-TW" b="0" i="1" smtClean="0">
                            <a:latin typeface="Cambria Math"/>
                          </a:rPr>
                          <m:t>2</m:t>
                        </m:r>
                      </m:num>
                      <m:den>
                        <m:r>
                          <a:rPr lang="en-US" altLang="zh-TW" b="0" i="1" smtClean="0">
                            <a:latin typeface="Cambria Math"/>
                          </a:rPr>
                          <m:t>100</m:t>
                        </m:r>
                      </m:den>
                    </m:f>
                  </m:oMath>
                </a14:m>
                <a:r>
                  <a:rPr lang="en-US" altLang="zh-TW" dirty="0" smtClean="0"/>
                  <a:t> = 0.02    P(c4)=</a:t>
                </a:r>
                <a:r>
                  <a:rPr lang="zh-TW" altLang="en-US" dirty="0" smtClean="0"/>
                  <a:t> </a:t>
                </a:r>
                <a14:m>
                  <m:oMath xmlns:m="http://schemas.openxmlformats.org/officeDocument/2006/math">
                    <m:f>
                      <m:fPr>
                        <m:ctrlPr>
                          <a:rPr lang="en-US" altLang="zh-TW" i="1" smtClean="0">
                            <a:latin typeface="Cambria Math"/>
                          </a:rPr>
                        </m:ctrlPr>
                      </m:fPr>
                      <m:num>
                        <m:r>
                          <a:rPr lang="en-US" altLang="zh-TW" b="0" i="1" smtClean="0">
                            <a:latin typeface="Cambria Math"/>
                          </a:rPr>
                          <m:t>5</m:t>
                        </m:r>
                      </m:num>
                      <m:den>
                        <m:r>
                          <a:rPr lang="en-US" altLang="zh-TW" b="0" i="1" smtClean="0">
                            <a:latin typeface="Cambria Math"/>
                          </a:rPr>
                          <m:t>100</m:t>
                        </m:r>
                      </m:den>
                    </m:f>
                  </m:oMath>
                </a14:m>
                <a:r>
                  <a:rPr lang="en-US" altLang="zh-TW" dirty="0" smtClean="0"/>
                  <a:t> = 0.05</a:t>
                </a:r>
              </a:p>
              <a:p>
                <a:endParaRPr lang="en-US" altLang="zh-TW" dirty="0" smtClean="0"/>
              </a:p>
              <a:p>
                <a:r>
                  <a:rPr lang="en-US" altLang="zh-TW" dirty="0" smtClean="0"/>
                  <a:t>P(c5)=</a:t>
                </a:r>
                <a:r>
                  <a:rPr lang="zh-TW" altLang="en-US" dirty="0" smtClean="0"/>
                  <a:t> </a:t>
                </a:r>
                <a14:m>
                  <m:oMath xmlns:m="http://schemas.openxmlformats.org/officeDocument/2006/math">
                    <m:f>
                      <m:fPr>
                        <m:ctrlPr>
                          <a:rPr lang="en-US" altLang="zh-TW" i="1" smtClean="0">
                            <a:latin typeface="Cambria Math"/>
                          </a:rPr>
                        </m:ctrlPr>
                      </m:fPr>
                      <m:num>
                        <m:r>
                          <a:rPr lang="en-US" altLang="zh-TW" b="0" i="1" smtClean="0">
                            <a:latin typeface="Cambria Math"/>
                          </a:rPr>
                          <m:t>6</m:t>
                        </m:r>
                      </m:num>
                      <m:den>
                        <m:r>
                          <a:rPr lang="en-US" altLang="zh-TW" b="0" i="1" smtClean="0">
                            <a:latin typeface="Cambria Math"/>
                          </a:rPr>
                          <m:t>100</m:t>
                        </m:r>
                      </m:den>
                    </m:f>
                  </m:oMath>
                </a14:m>
                <a:r>
                  <a:rPr lang="en-US" altLang="zh-TW" dirty="0" smtClean="0"/>
                  <a:t> = 0.06</a:t>
                </a:r>
              </a:p>
              <a:p>
                <a:endParaRPr lang="en-US" altLang="zh-TW" dirty="0" smtClean="0"/>
              </a:p>
              <a:p>
                <a:endParaRPr lang="en-US" altLang="zh-TW" sz="1600" dirty="0" smtClean="0"/>
              </a:p>
              <a:p>
                <a:endParaRPr lang="en-US" altLang="zh-TW" sz="16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3995936" y="980728"/>
                <a:ext cx="4536504" cy="4655955"/>
              </a:xfrm>
              <a:prstGeom prst="rect">
                <a:avLst/>
              </a:prstGeom>
              <a:blipFill rotWithShape="1">
                <a:blip r:embed="rId2"/>
                <a:stretch>
                  <a:fillRect l="-1210"/>
                </a:stretch>
              </a:blipFill>
            </p:spPr>
            <p:txBody>
              <a:bodyPr/>
              <a:lstStyle/>
              <a:p>
                <a:r>
                  <a:rPr lang="zh-TW" altLang="en-US">
                    <a:noFill/>
                  </a:rPr>
                  <a:t> </a:t>
                </a:r>
              </a:p>
            </p:txBody>
          </p:sp>
        </mc:Fallback>
      </mc:AlternateContent>
      <p:pic>
        <p:nvPicPr>
          <p:cNvPr id="8" name="圖片 7"/>
          <p:cNvPicPr/>
          <p:nvPr/>
        </p:nvPicPr>
        <p:blipFill>
          <a:blip r:embed="rId3">
            <a:extLst>
              <a:ext uri="{28A0092B-C50C-407E-A947-70E740481C1C}">
                <a14:useLocalDpi xmlns:a14="http://schemas.microsoft.com/office/drawing/2010/main" val="0"/>
              </a:ext>
            </a:extLst>
          </a:blip>
          <a:srcRect/>
          <a:stretch>
            <a:fillRect/>
          </a:stretch>
        </p:blipFill>
        <p:spPr bwMode="auto">
          <a:xfrm>
            <a:off x="4499992" y="733346"/>
            <a:ext cx="2808312" cy="1255494"/>
          </a:xfrm>
          <a:prstGeom prst="rect">
            <a:avLst/>
          </a:prstGeom>
          <a:noFill/>
          <a:ln>
            <a:noFill/>
          </a:ln>
        </p:spPr>
      </p:pic>
      <p:sp>
        <p:nvSpPr>
          <p:cNvPr id="9" name="投影片編號版面配置區 8"/>
          <p:cNvSpPr>
            <a:spLocks noGrp="1"/>
          </p:cNvSpPr>
          <p:nvPr>
            <p:ph type="sldNum" sz="quarter" idx="15"/>
          </p:nvPr>
        </p:nvSpPr>
        <p:spPr/>
        <p:txBody>
          <a:bodyPr/>
          <a:lstStyle/>
          <a:p>
            <a:fld id="{A4C84FAB-6C7C-488C-AFFE-F4D7CE640411}" type="slidenum">
              <a:rPr lang="zh-TW" altLang="en-US" smtClean="0"/>
              <a:t>10</a:t>
            </a:fld>
            <a:endParaRPr lang="zh-TW" altLang="en-US"/>
          </a:p>
        </p:txBody>
      </p:sp>
      <p:sp>
        <p:nvSpPr>
          <p:cNvPr id="4" name="橢圓形圖說文字 3"/>
          <p:cNvSpPr/>
          <p:nvPr/>
        </p:nvSpPr>
        <p:spPr>
          <a:xfrm>
            <a:off x="407643" y="3501008"/>
            <a:ext cx="1251334" cy="2232248"/>
          </a:xfrm>
          <a:prstGeom prst="wedgeEllipseCallout">
            <a:avLst>
              <a:gd name="adj1" fmla="val 46348"/>
              <a:gd name="adj2" fmla="val -51251"/>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TW" dirty="0"/>
              <a:t>c1:5</a:t>
            </a:r>
          </a:p>
          <a:p>
            <a:r>
              <a:rPr lang="en-US" altLang="zh-TW" dirty="0"/>
              <a:t>c2:8</a:t>
            </a:r>
          </a:p>
          <a:p>
            <a:r>
              <a:rPr lang="en-US" altLang="zh-TW" dirty="0"/>
              <a:t>c3:2           </a:t>
            </a:r>
            <a:r>
              <a:rPr lang="en-US" altLang="zh-TW" dirty="0" smtClean="0"/>
              <a:t> </a:t>
            </a:r>
            <a:endParaRPr lang="en-US" altLang="zh-TW" dirty="0"/>
          </a:p>
          <a:p>
            <a:r>
              <a:rPr lang="en-US" altLang="zh-TW" dirty="0"/>
              <a:t>c4:4</a:t>
            </a:r>
          </a:p>
          <a:p>
            <a:r>
              <a:rPr lang="en-US" altLang="zh-TW" dirty="0"/>
              <a:t>c5:6</a:t>
            </a:r>
            <a:endParaRPr lang="zh-TW"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3" name="直線接點 2"/>
          <p:cNvCxnSpPr/>
          <p:nvPr/>
        </p:nvCxnSpPr>
        <p:spPr>
          <a:xfrm>
            <a:off x="6588224" y="157130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6588224" y="1571304"/>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7164288" y="157130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6588224" y="1859336"/>
            <a:ext cx="5760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295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683568" y="548680"/>
            <a:ext cx="2736304" cy="35283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5" name="矩形 4"/>
          <p:cNvSpPr/>
          <p:nvPr/>
        </p:nvSpPr>
        <p:spPr>
          <a:xfrm>
            <a:off x="971600" y="908720"/>
            <a:ext cx="216024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c1</a:t>
            </a:r>
            <a:endParaRPr lang="zh-TW" altLang="en-US" dirty="0"/>
          </a:p>
        </p:txBody>
      </p:sp>
      <p:sp>
        <p:nvSpPr>
          <p:cNvPr id="6" name="矩形 5"/>
          <p:cNvSpPr/>
          <p:nvPr/>
        </p:nvSpPr>
        <p:spPr>
          <a:xfrm>
            <a:off x="971600" y="1565176"/>
            <a:ext cx="216024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c2</a:t>
            </a:r>
            <a:endParaRPr lang="zh-TW" altLang="en-US" dirty="0"/>
          </a:p>
        </p:txBody>
      </p:sp>
      <p:sp>
        <p:nvSpPr>
          <p:cNvPr id="7" name="矩形 6"/>
          <p:cNvSpPr/>
          <p:nvPr/>
        </p:nvSpPr>
        <p:spPr>
          <a:xfrm>
            <a:off x="971600" y="2182503"/>
            <a:ext cx="216024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c3</a:t>
            </a:r>
            <a:endParaRPr lang="zh-TW" altLang="en-US" dirty="0"/>
          </a:p>
        </p:txBody>
      </p:sp>
      <p:sp>
        <p:nvSpPr>
          <p:cNvPr id="8" name="矩形 7"/>
          <p:cNvSpPr/>
          <p:nvPr/>
        </p:nvSpPr>
        <p:spPr>
          <a:xfrm>
            <a:off x="971600" y="2826514"/>
            <a:ext cx="216024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c4</a:t>
            </a:r>
            <a:endParaRPr lang="zh-TW" altLang="en-US" dirty="0"/>
          </a:p>
        </p:txBody>
      </p:sp>
      <p:sp>
        <p:nvSpPr>
          <p:cNvPr id="14" name="文字方塊 13"/>
          <p:cNvSpPr txBox="1"/>
          <p:nvPr/>
        </p:nvSpPr>
        <p:spPr>
          <a:xfrm>
            <a:off x="3419976" y="899138"/>
            <a:ext cx="648072" cy="523220"/>
          </a:xfrm>
          <a:prstGeom prst="rect">
            <a:avLst/>
          </a:prstGeom>
          <a:noFill/>
        </p:spPr>
        <p:txBody>
          <a:bodyPr wrap="square" rtlCol="0">
            <a:spAutoFit/>
          </a:bodyPr>
          <a:lstStyle/>
          <a:p>
            <a:r>
              <a:rPr lang="en-US" altLang="zh-TW" sz="2800" dirty="0" smtClean="0">
                <a:solidFill>
                  <a:srgbClr val="C00000"/>
                </a:solidFill>
              </a:rPr>
              <a:t>2</a:t>
            </a:r>
            <a:endParaRPr lang="zh-TW" altLang="en-US" sz="2800" dirty="0">
              <a:solidFill>
                <a:srgbClr val="C00000"/>
              </a:solidFill>
            </a:endParaRPr>
          </a:p>
        </p:txBody>
      </p:sp>
      <p:sp>
        <p:nvSpPr>
          <p:cNvPr id="15" name="矩形 14"/>
          <p:cNvSpPr/>
          <p:nvPr/>
        </p:nvSpPr>
        <p:spPr>
          <a:xfrm>
            <a:off x="3448916" y="1565176"/>
            <a:ext cx="385042" cy="523220"/>
          </a:xfrm>
          <a:prstGeom prst="rect">
            <a:avLst/>
          </a:prstGeom>
        </p:spPr>
        <p:txBody>
          <a:bodyPr wrap="none">
            <a:spAutoFit/>
          </a:bodyPr>
          <a:lstStyle/>
          <a:p>
            <a:r>
              <a:rPr lang="en-US" altLang="zh-TW" sz="2800" dirty="0">
                <a:solidFill>
                  <a:srgbClr val="C00000"/>
                </a:solidFill>
              </a:rPr>
              <a:t>4</a:t>
            </a:r>
            <a:endParaRPr lang="zh-TW" altLang="en-US" sz="2800" dirty="0">
              <a:solidFill>
                <a:srgbClr val="C00000"/>
              </a:solidFill>
            </a:endParaRPr>
          </a:p>
        </p:txBody>
      </p:sp>
      <p:sp>
        <p:nvSpPr>
          <p:cNvPr id="16" name="矩形 15"/>
          <p:cNvSpPr/>
          <p:nvPr/>
        </p:nvSpPr>
        <p:spPr>
          <a:xfrm>
            <a:off x="3448916" y="2190741"/>
            <a:ext cx="385042" cy="523220"/>
          </a:xfrm>
          <a:prstGeom prst="rect">
            <a:avLst/>
          </a:prstGeom>
        </p:spPr>
        <p:txBody>
          <a:bodyPr wrap="none">
            <a:spAutoFit/>
          </a:bodyPr>
          <a:lstStyle/>
          <a:p>
            <a:r>
              <a:rPr lang="en-US" altLang="zh-TW" sz="2800" dirty="0">
                <a:solidFill>
                  <a:srgbClr val="C00000"/>
                </a:solidFill>
              </a:rPr>
              <a:t>1</a:t>
            </a:r>
            <a:endParaRPr lang="zh-TW" altLang="en-US" sz="2800" dirty="0">
              <a:solidFill>
                <a:srgbClr val="C00000"/>
              </a:solidFill>
            </a:endParaRPr>
          </a:p>
        </p:txBody>
      </p:sp>
      <p:sp>
        <p:nvSpPr>
          <p:cNvPr id="17" name="矩形 16"/>
          <p:cNvSpPr/>
          <p:nvPr/>
        </p:nvSpPr>
        <p:spPr>
          <a:xfrm>
            <a:off x="3448916" y="2816932"/>
            <a:ext cx="367408" cy="523220"/>
          </a:xfrm>
          <a:prstGeom prst="rect">
            <a:avLst/>
          </a:prstGeom>
        </p:spPr>
        <p:txBody>
          <a:bodyPr wrap="none">
            <a:spAutoFit/>
          </a:bodyPr>
          <a:lstStyle/>
          <a:p>
            <a:r>
              <a:rPr lang="en-US" altLang="zh-TW" sz="2800" dirty="0" smtClean="0">
                <a:solidFill>
                  <a:srgbClr val="C00000"/>
                </a:solidFill>
              </a:rPr>
              <a:t>3</a:t>
            </a:r>
            <a:endParaRPr lang="zh-TW" altLang="en-US" sz="2800" dirty="0">
              <a:solidFill>
                <a:srgbClr val="C00000"/>
              </a:solidFill>
            </a:endParaRPr>
          </a:p>
        </p:txBody>
      </p:sp>
      <mc:AlternateContent xmlns:mc="http://schemas.openxmlformats.org/markup-compatibility/2006" xmlns:a14="http://schemas.microsoft.com/office/drawing/2010/main">
        <mc:Choice Requires="a14">
          <p:sp>
            <p:nvSpPr>
              <p:cNvPr id="18" name="矩形 17"/>
              <p:cNvSpPr/>
              <p:nvPr/>
            </p:nvSpPr>
            <p:spPr>
              <a:xfrm>
                <a:off x="3995936" y="620311"/>
                <a:ext cx="4572000" cy="6057620"/>
              </a:xfrm>
              <a:prstGeom prst="rect">
                <a:avLst/>
              </a:prstGeom>
            </p:spPr>
            <p:txBody>
              <a:bodyPr>
                <a:spAutoFit/>
              </a:bodyPr>
              <a:lstStyle/>
              <a:p>
                <a:r>
                  <a:rPr lang="en-US" altLang="zh-TW" dirty="0" smtClean="0"/>
                  <a:t>P(</a:t>
                </a:r>
                <a:r>
                  <a:rPr lang="en-US" altLang="zh-TW" dirty="0" err="1"/>
                  <a:t>c</a:t>
                </a:r>
                <a:r>
                  <a:rPr lang="en-US" altLang="zh-TW" dirty="0" err="1" smtClean="0"/>
                  <a:t>|t</a:t>
                </a:r>
                <a:r>
                  <a:rPr lang="en-US" altLang="zh-TW" dirty="0" smtClean="0"/>
                  <a:t>)=</a:t>
                </a:r>
                <a14:m>
                  <m:oMath xmlns:m="http://schemas.openxmlformats.org/officeDocument/2006/math">
                    <m:f>
                      <m:fPr>
                        <m:ctrlPr>
                          <a:rPr lang="en-US" altLang="zh-TW" i="1" smtClean="0">
                            <a:latin typeface="Cambria Math"/>
                          </a:rPr>
                        </m:ctrlPr>
                      </m:fPr>
                      <m:num>
                        <m:r>
                          <a:rPr lang="en-US" altLang="zh-TW" b="0" i="1" smtClean="0">
                            <a:latin typeface="Cambria Math"/>
                          </a:rPr>
                          <m:t>𝑛𝑢𝑚𝑏𝑒𝑟</m:t>
                        </m:r>
                        <m:r>
                          <a:rPr lang="en-US" altLang="zh-TW" b="0" i="1" smtClean="0">
                            <a:latin typeface="Cambria Math"/>
                          </a:rPr>
                          <m:t> </m:t>
                        </m:r>
                        <m:r>
                          <a:rPr lang="en-US" altLang="zh-TW" b="0" i="1" smtClean="0">
                            <a:latin typeface="Cambria Math"/>
                          </a:rPr>
                          <m:t>𝑜𝑓</m:t>
                        </m:r>
                        <m:r>
                          <a:rPr lang="en-US" altLang="zh-TW" b="0" i="1" smtClean="0">
                            <a:latin typeface="Cambria Math"/>
                          </a:rPr>
                          <m:t> </m:t>
                        </m:r>
                        <m:r>
                          <a:rPr lang="en-US" altLang="zh-TW" b="0" i="1" smtClean="0">
                            <a:latin typeface="Cambria Math"/>
                          </a:rPr>
                          <m:t>𝑡𝑖𝑚𝑒𝑠</m:t>
                        </m:r>
                        <m:r>
                          <a:rPr lang="en-US" altLang="zh-TW" b="0" i="1" smtClean="0">
                            <a:latin typeface="Cambria Math"/>
                          </a:rPr>
                          <m:t> </m:t>
                        </m:r>
                        <m:r>
                          <a:rPr lang="en-US" altLang="zh-TW" b="0" i="1" smtClean="0">
                            <a:latin typeface="Cambria Math"/>
                          </a:rPr>
                          <m:t>𝑐</m:t>
                        </m:r>
                        <m:r>
                          <a:rPr lang="en-US" altLang="zh-TW" b="0" i="1" smtClean="0">
                            <a:latin typeface="Cambria Math"/>
                          </a:rPr>
                          <m:t> </m:t>
                        </m:r>
                        <m:r>
                          <a:rPr lang="en-US" altLang="zh-TW" b="0" i="1" smtClean="0">
                            <a:latin typeface="Cambria Math"/>
                          </a:rPr>
                          <m:t>𝑜𝑐𝑐𝑢𝑟𝑠</m:t>
                        </m:r>
                        <m:r>
                          <a:rPr lang="en-US" altLang="zh-TW" b="0" i="1" smtClean="0">
                            <a:latin typeface="Cambria Math"/>
                          </a:rPr>
                          <m:t> </m:t>
                        </m:r>
                        <m:r>
                          <a:rPr lang="en-US" altLang="zh-TW" b="0" i="1" smtClean="0">
                            <a:latin typeface="Cambria Math"/>
                          </a:rPr>
                          <m:t>𝑖𝑛</m:t>
                        </m:r>
                        <m:r>
                          <a:rPr lang="en-US" altLang="zh-TW" b="0" i="1" smtClean="0">
                            <a:latin typeface="Cambria Math"/>
                          </a:rPr>
                          <m:t> </m:t>
                        </m:r>
                        <m:r>
                          <a:rPr lang="en-US" altLang="zh-TW" b="0" i="1" smtClean="0">
                            <a:latin typeface="Cambria Math"/>
                          </a:rPr>
                          <m:t>𝑠𝑒𝑛𝑡𝑒𝑛𝑐𝑒𝑠</m:t>
                        </m:r>
                        <m:r>
                          <a:rPr lang="en-US" altLang="zh-TW" b="0" i="1" smtClean="0">
                            <a:latin typeface="Cambria Math"/>
                          </a:rPr>
                          <m:t> </m:t>
                        </m:r>
                        <m:r>
                          <a:rPr lang="en-US" altLang="zh-TW" b="0" i="1" smtClean="0">
                            <a:latin typeface="Cambria Math"/>
                          </a:rPr>
                          <m:t>𝑐𝑜𝑛𝑡𝑎𝑖𝑛𝑖𝑛𝑔</m:t>
                        </m:r>
                        <m:r>
                          <a:rPr lang="en-US" altLang="zh-TW" b="0" i="1" smtClean="0">
                            <a:latin typeface="Cambria Math"/>
                          </a:rPr>
                          <m:t> </m:t>
                        </m:r>
                        <m:r>
                          <a:rPr lang="en-US" altLang="zh-TW" b="0" i="1" smtClean="0">
                            <a:latin typeface="Cambria Math"/>
                          </a:rPr>
                          <m:t>𝑡</m:t>
                        </m:r>
                      </m:num>
                      <m:den>
                        <m:r>
                          <a:rPr lang="en-US" altLang="zh-TW" b="0" i="1" smtClean="0">
                            <a:latin typeface="Cambria Math"/>
                          </a:rPr>
                          <m:t>𝑡𝑜𝑡𝑎𝑙</m:t>
                        </m:r>
                        <m:r>
                          <a:rPr lang="en-US" altLang="zh-TW" b="0" i="1" smtClean="0">
                            <a:latin typeface="Cambria Math"/>
                          </a:rPr>
                          <m:t> </m:t>
                        </m:r>
                        <m:r>
                          <a:rPr lang="en-US" altLang="zh-TW" b="0" i="1" smtClean="0">
                            <a:latin typeface="Cambria Math"/>
                          </a:rPr>
                          <m:t>𝑛𝑢𝑚𝑏𝑒𝑟</m:t>
                        </m:r>
                        <m:r>
                          <a:rPr lang="en-US" altLang="zh-TW" b="0" i="1" smtClean="0">
                            <a:latin typeface="Cambria Math"/>
                          </a:rPr>
                          <m:t> </m:t>
                        </m:r>
                        <m:r>
                          <a:rPr lang="en-US" altLang="zh-TW" b="0" i="1" smtClean="0">
                            <a:latin typeface="Cambria Math"/>
                          </a:rPr>
                          <m:t>𝑜𝑓</m:t>
                        </m:r>
                        <m:r>
                          <a:rPr lang="en-US" altLang="zh-TW" b="0" i="1" smtClean="0">
                            <a:latin typeface="Cambria Math"/>
                          </a:rPr>
                          <m:t> </m:t>
                        </m:r>
                        <m:r>
                          <a:rPr lang="en-US" altLang="zh-TW" b="0" i="1" smtClean="0">
                            <a:latin typeface="Cambria Math"/>
                          </a:rPr>
                          <m:t>𝑛𝑜𝑢𝑛𝑠</m:t>
                        </m:r>
                        <m:r>
                          <a:rPr lang="en-US" altLang="zh-TW" b="0" i="1" smtClean="0">
                            <a:latin typeface="Cambria Math"/>
                          </a:rPr>
                          <m:t> </m:t>
                        </m:r>
                        <m:r>
                          <a:rPr lang="en-US" altLang="zh-TW" b="0" i="1" smtClean="0">
                            <a:latin typeface="Cambria Math"/>
                          </a:rPr>
                          <m:t>𝑡𝑜𝑘𝑒𝑛𝑠</m:t>
                        </m:r>
                        <m:r>
                          <a:rPr lang="en-US" altLang="zh-TW" b="0" i="1" smtClean="0">
                            <a:latin typeface="Cambria Math"/>
                          </a:rPr>
                          <m:t> </m:t>
                        </m:r>
                        <m:r>
                          <a:rPr lang="en-US" altLang="zh-TW" b="0" i="1" smtClean="0">
                            <a:latin typeface="Cambria Math"/>
                          </a:rPr>
                          <m:t>𝑐𝑜</m:t>
                        </m:r>
                        <m:r>
                          <a:rPr lang="en-US" altLang="zh-TW" b="0" i="1" smtClean="0">
                            <a:latin typeface="Cambria Math"/>
                          </a:rPr>
                          <m:t>−</m:t>
                        </m:r>
                        <m:r>
                          <a:rPr lang="en-US" altLang="zh-TW" b="0" i="1" smtClean="0">
                            <a:latin typeface="Cambria Math"/>
                          </a:rPr>
                          <m:t>𝑜𝑐𝑐𝑢𝑟𝑟𝑖𝑛𝑔</m:t>
                        </m:r>
                        <m:r>
                          <a:rPr lang="en-US" altLang="zh-TW" b="0" i="1" smtClean="0">
                            <a:latin typeface="Cambria Math"/>
                          </a:rPr>
                          <m:t> </m:t>
                        </m:r>
                        <m:r>
                          <a:rPr lang="en-US" altLang="zh-TW" b="0" i="1" smtClean="0">
                            <a:latin typeface="Cambria Math"/>
                          </a:rPr>
                          <m:t>𝑤𝑖𝑡h</m:t>
                        </m:r>
                        <m:r>
                          <a:rPr lang="en-US" altLang="zh-TW" b="0" i="1" smtClean="0">
                            <a:latin typeface="Cambria Math"/>
                          </a:rPr>
                          <m:t> </m:t>
                        </m:r>
                        <m:r>
                          <a:rPr lang="en-US" altLang="zh-TW" b="0" i="1" smtClean="0">
                            <a:latin typeface="Cambria Math"/>
                          </a:rPr>
                          <m:t>𝑡</m:t>
                        </m:r>
                      </m:den>
                    </m:f>
                  </m:oMath>
                </a14:m>
                <a:endParaRPr lang="en-US" altLang="zh-TW" dirty="0" smtClean="0"/>
              </a:p>
              <a:p>
                <a:endParaRPr lang="en-US" altLang="zh-TW" dirty="0" smtClean="0"/>
              </a:p>
              <a:p>
                <a:r>
                  <a:rPr lang="en-US" altLang="zh-TW" dirty="0" smtClean="0"/>
                  <a:t>=</a:t>
                </a:r>
                <a14:m>
                  <m:oMath xmlns:m="http://schemas.openxmlformats.org/officeDocument/2006/math">
                    <m:f>
                      <m:fPr>
                        <m:ctrlPr>
                          <a:rPr lang="en-US" altLang="zh-TW" i="1" smtClean="0">
                            <a:latin typeface="Cambria Math"/>
                          </a:rPr>
                        </m:ctrlPr>
                      </m:fPr>
                      <m:num>
                        <m:r>
                          <a:rPr lang="en-US" altLang="zh-TW" b="0" i="1" smtClean="0">
                            <a:latin typeface="Cambria Math"/>
                          </a:rPr>
                          <m:t>𝑃</m:t>
                        </m:r>
                        <m:r>
                          <a:rPr lang="en-US" altLang="zh-TW" b="0" i="1" smtClean="0">
                            <a:latin typeface="Cambria Math"/>
                          </a:rPr>
                          <m:t>(</m:t>
                        </m:r>
                        <m:r>
                          <a:rPr lang="en-US" altLang="zh-TW" b="0" i="1" smtClean="0">
                            <a:latin typeface="Cambria Math"/>
                          </a:rPr>
                          <m:t>𝑐</m:t>
                        </m:r>
                        <m:r>
                          <a:rPr lang="en-US" altLang="zh-TW" b="0" i="1" smtClean="0">
                            <a:latin typeface="Cambria Math"/>
                          </a:rPr>
                          <m:t>,</m:t>
                        </m:r>
                        <m:r>
                          <a:rPr lang="en-US" altLang="zh-TW" b="0" i="1" smtClean="0">
                            <a:latin typeface="Cambria Math"/>
                          </a:rPr>
                          <m:t>𝑡</m:t>
                        </m:r>
                        <m:r>
                          <a:rPr lang="en-US" altLang="zh-TW" b="0" i="1" smtClean="0">
                            <a:latin typeface="Cambria Math"/>
                          </a:rPr>
                          <m:t>)</m:t>
                        </m:r>
                      </m:num>
                      <m:den>
                        <m:r>
                          <a:rPr lang="en-US" altLang="zh-TW" b="0" i="1" smtClean="0">
                            <a:latin typeface="Cambria Math"/>
                          </a:rPr>
                          <m:t>𝑃</m:t>
                        </m:r>
                        <m:r>
                          <a:rPr lang="en-US" altLang="zh-TW" b="0" i="1" smtClean="0">
                            <a:latin typeface="Cambria Math"/>
                          </a:rPr>
                          <m:t>(</m:t>
                        </m:r>
                        <m:r>
                          <a:rPr lang="en-US" altLang="zh-TW" b="0" i="1" smtClean="0">
                            <a:latin typeface="Cambria Math"/>
                          </a:rPr>
                          <m:t>𝑡</m:t>
                        </m:r>
                        <m:r>
                          <a:rPr lang="en-US" altLang="zh-TW" b="0" i="1" smtClean="0">
                            <a:latin typeface="Cambria Math"/>
                          </a:rPr>
                          <m:t>)</m:t>
                        </m:r>
                      </m:den>
                    </m:f>
                  </m:oMath>
                </a14:m>
                <a:r>
                  <a:rPr lang="en-US" altLang="zh-TW" dirty="0" smtClean="0"/>
                  <a:t>  </a:t>
                </a:r>
              </a:p>
              <a:p>
                <a:endParaRPr lang="en-US" altLang="zh-TW" sz="1600" dirty="0"/>
              </a:p>
              <a:p>
                <a14:m>
                  <m:oMath xmlns:m="http://schemas.openxmlformats.org/officeDocument/2006/math">
                    <m:f>
                      <m:fPr>
                        <m:ctrlPr>
                          <a:rPr lang="en-US" altLang="zh-TW" sz="2000" i="1" smtClean="0">
                            <a:latin typeface="Cambria Math"/>
                          </a:rPr>
                        </m:ctrlPr>
                      </m:fPr>
                      <m:num>
                        <m:r>
                          <m:rPr>
                            <m:sty m:val="p"/>
                          </m:rPr>
                          <a:rPr lang="en-US" altLang="zh-TW" sz="2000" b="0" i="0" smtClean="0">
                            <a:latin typeface="Cambria Math"/>
                          </a:rPr>
                          <m:t>P</m:t>
                        </m:r>
                        <m:r>
                          <a:rPr lang="en-US" altLang="zh-TW" sz="2000" b="0" i="0" smtClean="0">
                            <a:latin typeface="Cambria Math"/>
                          </a:rPr>
                          <m:t>(</m:t>
                        </m:r>
                        <m:r>
                          <m:rPr>
                            <m:sty m:val="p"/>
                          </m:rPr>
                          <a:rPr lang="en-US" altLang="zh-TW" sz="2000" b="0" i="0" smtClean="0">
                            <a:latin typeface="Cambria Math"/>
                          </a:rPr>
                          <m:t>c</m:t>
                        </m:r>
                        <m:r>
                          <a:rPr lang="en-US" altLang="zh-TW" sz="2000" b="0" i="0" smtClean="0">
                            <a:latin typeface="Cambria Math"/>
                          </a:rPr>
                          <m:t>1,</m:t>
                        </m:r>
                        <m:r>
                          <m:rPr>
                            <m:sty m:val="p"/>
                          </m:rPr>
                          <a:rPr lang="en-US" altLang="zh-TW" sz="2000" b="0" i="0" smtClean="0">
                            <a:latin typeface="Cambria Math"/>
                          </a:rPr>
                          <m:t>t</m:t>
                        </m:r>
                        <m:r>
                          <a:rPr lang="en-US" altLang="zh-TW" sz="2000" b="0" i="0" smtClean="0">
                            <a:latin typeface="Cambria Math"/>
                          </a:rPr>
                          <m:t>)</m:t>
                        </m:r>
                      </m:num>
                      <m:den>
                        <m:r>
                          <m:rPr>
                            <m:sty m:val="p"/>
                          </m:rPr>
                          <a:rPr lang="en-US" altLang="zh-TW" sz="2000" b="0" i="0" smtClean="0">
                            <a:latin typeface="Cambria Math"/>
                          </a:rPr>
                          <m:t>p</m:t>
                        </m:r>
                        <m:r>
                          <a:rPr lang="en-US" altLang="zh-TW" sz="2000" b="0" i="0" smtClean="0">
                            <a:latin typeface="Cambria Math"/>
                          </a:rPr>
                          <m:t>(</m:t>
                        </m:r>
                        <m:r>
                          <m:rPr>
                            <m:sty m:val="p"/>
                          </m:rPr>
                          <a:rPr lang="en-US" altLang="zh-TW" sz="2000" b="0" i="0" smtClean="0">
                            <a:latin typeface="Cambria Math"/>
                          </a:rPr>
                          <m:t>t</m:t>
                        </m:r>
                        <m:r>
                          <a:rPr lang="en-US" altLang="zh-TW" sz="2000" b="0" i="0" smtClean="0">
                            <a:latin typeface="Cambria Math"/>
                          </a:rPr>
                          <m:t>)</m:t>
                        </m:r>
                      </m:den>
                    </m:f>
                  </m:oMath>
                </a14:m>
                <a:r>
                  <a:rPr lang="en-US" altLang="zh-TW" sz="2000" dirty="0" smtClean="0"/>
                  <a:t>=</a:t>
                </a:r>
                <a14:m>
                  <m:oMath xmlns:m="http://schemas.openxmlformats.org/officeDocument/2006/math">
                    <m:f>
                      <m:fPr>
                        <m:ctrlPr>
                          <a:rPr lang="en-US" altLang="zh-TW" i="1" dirty="0" smtClean="0">
                            <a:latin typeface="Cambria Math"/>
                          </a:rPr>
                        </m:ctrlPr>
                      </m:fPr>
                      <m:num>
                        <m:r>
                          <a:rPr lang="en-US" altLang="zh-TW" b="0" i="1" dirty="0" smtClean="0">
                            <a:latin typeface="Cambria Math"/>
                          </a:rPr>
                          <m:t>2</m:t>
                        </m:r>
                      </m:num>
                      <m:den>
                        <m:r>
                          <a:rPr lang="en-US" altLang="zh-TW" b="0" i="1" dirty="0" smtClean="0">
                            <a:latin typeface="Cambria Math"/>
                          </a:rPr>
                          <m:t>25</m:t>
                        </m:r>
                      </m:den>
                    </m:f>
                    <m:r>
                      <m:rPr>
                        <m:nor/>
                      </m:rPr>
                      <a:rPr lang="en-US" altLang="zh-TW" dirty="0" smtClean="0"/>
                      <m:t>=</m:t>
                    </m:r>
                    <m:r>
                      <a:rPr lang="en-US" altLang="zh-TW" b="0" i="1" dirty="0" smtClean="0">
                        <a:latin typeface="Cambria Math"/>
                      </a:rPr>
                      <m:t>0.08     </m:t>
                    </m:r>
                    <m:f>
                      <m:fPr>
                        <m:ctrlPr>
                          <a:rPr lang="en-US" altLang="zh-TW" i="1" smtClean="0">
                            <a:latin typeface="Cambria Math"/>
                          </a:rPr>
                        </m:ctrlPr>
                      </m:fPr>
                      <m:num>
                        <m:r>
                          <m:rPr>
                            <m:sty m:val="p"/>
                          </m:rPr>
                          <a:rPr lang="en-US" altLang="zh-TW" b="0" i="0" smtClean="0">
                            <a:latin typeface="Cambria Math"/>
                          </a:rPr>
                          <m:t>P</m:t>
                        </m:r>
                        <m:r>
                          <a:rPr lang="en-US" altLang="zh-TW" b="0" i="0" smtClean="0">
                            <a:latin typeface="Cambria Math"/>
                          </a:rPr>
                          <m:t>(</m:t>
                        </m:r>
                        <m:r>
                          <m:rPr>
                            <m:sty m:val="p"/>
                          </m:rPr>
                          <a:rPr lang="en-US" altLang="zh-TW" b="0" i="0" smtClean="0">
                            <a:latin typeface="Cambria Math"/>
                          </a:rPr>
                          <m:t>c</m:t>
                        </m:r>
                        <m:r>
                          <a:rPr lang="en-US" altLang="zh-TW" b="0" i="0" smtClean="0">
                            <a:latin typeface="Cambria Math"/>
                          </a:rPr>
                          <m:t>2,</m:t>
                        </m:r>
                        <m:r>
                          <m:rPr>
                            <m:sty m:val="p"/>
                          </m:rPr>
                          <a:rPr lang="en-US" altLang="zh-TW" b="0" i="0" smtClean="0">
                            <a:latin typeface="Cambria Math"/>
                          </a:rPr>
                          <m:t>t</m:t>
                        </m:r>
                        <m:r>
                          <a:rPr lang="en-US" altLang="zh-TW" b="0" i="0" smtClean="0">
                            <a:latin typeface="Cambria Math"/>
                          </a:rPr>
                          <m:t>)</m:t>
                        </m:r>
                      </m:num>
                      <m:den>
                        <m:r>
                          <m:rPr>
                            <m:sty m:val="p"/>
                          </m:rPr>
                          <a:rPr lang="en-US" altLang="zh-TW" b="0" i="0" smtClean="0">
                            <a:latin typeface="Cambria Math"/>
                          </a:rPr>
                          <m:t>p</m:t>
                        </m:r>
                        <m:r>
                          <a:rPr lang="en-US" altLang="zh-TW" b="0" i="0" smtClean="0">
                            <a:latin typeface="Cambria Math"/>
                          </a:rPr>
                          <m:t>(</m:t>
                        </m:r>
                        <m:r>
                          <m:rPr>
                            <m:sty m:val="p"/>
                          </m:rPr>
                          <a:rPr lang="en-US" altLang="zh-TW" b="0" i="0" smtClean="0">
                            <a:latin typeface="Cambria Math"/>
                          </a:rPr>
                          <m:t>t</m:t>
                        </m:r>
                        <m:r>
                          <a:rPr lang="en-US" altLang="zh-TW" b="0" i="0" smtClean="0">
                            <a:latin typeface="Cambria Math"/>
                          </a:rPr>
                          <m:t>)</m:t>
                        </m:r>
                      </m:den>
                    </m:f>
                  </m:oMath>
                </a14:m>
                <a:r>
                  <a:rPr lang="en-US" altLang="zh-TW" sz="2000" dirty="0" smtClean="0"/>
                  <a:t>=</a:t>
                </a:r>
                <a14:m>
                  <m:oMath xmlns:m="http://schemas.openxmlformats.org/officeDocument/2006/math">
                    <m:f>
                      <m:fPr>
                        <m:ctrlPr>
                          <a:rPr lang="en-US" altLang="zh-TW" sz="2000" i="1" dirty="0" smtClean="0">
                            <a:latin typeface="Cambria Math"/>
                          </a:rPr>
                        </m:ctrlPr>
                      </m:fPr>
                      <m:num>
                        <m:r>
                          <a:rPr lang="en-US" altLang="zh-TW" sz="2000" b="0" i="1" dirty="0" smtClean="0">
                            <a:latin typeface="Cambria Math"/>
                          </a:rPr>
                          <m:t>4</m:t>
                        </m:r>
                      </m:num>
                      <m:den>
                        <m:r>
                          <a:rPr lang="en-US" altLang="zh-TW" sz="2000" b="0" i="1" dirty="0" smtClean="0">
                            <a:latin typeface="Cambria Math"/>
                          </a:rPr>
                          <m:t>25</m:t>
                        </m:r>
                      </m:den>
                    </m:f>
                  </m:oMath>
                </a14:m>
                <a:r>
                  <a:rPr lang="en-US" altLang="zh-TW" sz="2000" dirty="0" smtClean="0"/>
                  <a:t> =0.16 </a:t>
                </a:r>
              </a:p>
              <a:p>
                <a:endParaRPr lang="en-US" altLang="zh-TW" sz="2000" dirty="0"/>
              </a:p>
              <a:p>
                <a14:m>
                  <m:oMath xmlns:m="http://schemas.openxmlformats.org/officeDocument/2006/math">
                    <m:f>
                      <m:fPr>
                        <m:ctrlPr>
                          <a:rPr lang="en-US" altLang="zh-TW" sz="2000" i="1" smtClean="0">
                            <a:latin typeface="Cambria Math"/>
                          </a:rPr>
                        </m:ctrlPr>
                      </m:fPr>
                      <m:num>
                        <m:r>
                          <m:rPr>
                            <m:sty m:val="p"/>
                          </m:rPr>
                          <a:rPr lang="en-US" altLang="zh-TW" sz="2000" b="0" i="0" smtClean="0">
                            <a:latin typeface="Cambria Math"/>
                          </a:rPr>
                          <m:t>P</m:t>
                        </m:r>
                        <m:r>
                          <a:rPr lang="en-US" altLang="zh-TW" sz="2000" b="0" i="0" smtClean="0">
                            <a:latin typeface="Cambria Math"/>
                          </a:rPr>
                          <m:t>(</m:t>
                        </m:r>
                        <m:r>
                          <m:rPr>
                            <m:sty m:val="p"/>
                          </m:rPr>
                          <a:rPr lang="en-US" altLang="zh-TW" sz="2000" b="0" i="0" smtClean="0">
                            <a:latin typeface="Cambria Math"/>
                          </a:rPr>
                          <m:t>c</m:t>
                        </m:r>
                        <m:r>
                          <a:rPr lang="en-US" altLang="zh-TW" sz="2000" b="0" i="0" smtClean="0">
                            <a:latin typeface="Cambria Math"/>
                          </a:rPr>
                          <m:t>3,</m:t>
                        </m:r>
                        <m:r>
                          <m:rPr>
                            <m:sty m:val="p"/>
                          </m:rPr>
                          <a:rPr lang="en-US" altLang="zh-TW" sz="2000" b="0" i="0" smtClean="0">
                            <a:latin typeface="Cambria Math"/>
                          </a:rPr>
                          <m:t>t</m:t>
                        </m:r>
                        <m:r>
                          <a:rPr lang="en-US" altLang="zh-TW" sz="2000" b="0" i="0" smtClean="0">
                            <a:latin typeface="Cambria Math"/>
                          </a:rPr>
                          <m:t>)</m:t>
                        </m:r>
                      </m:num>
                      <m:den>
                        <m:r>
                          <m:rPr>
                            <m:sty m:val="p"/>
                          </m:rPr>
                          <a:rPr lang="en-US" altLang="zh-TW" sz="2000" b="0" i="0" smtClean="0">
                            <a:latin typeface="Cambria Math"/>
                          </a:rPr>
                          <m:t>p</m:t>
                        </m:r>
                        <m:r>
                          <a:rPr lang="en-US" altLang="zh-TW" sz="2000" b="0" i="0" smtClean="0">
                            <a:latin typeface="Cambria Math"/>
                          </a:rPr>
                          <m:t>(</m:t>
                        </m:r>
                        <m:r>
                          <m:rPr>
                            <m:sty m:val="p"/>
                          </m:rPr>
                          <a:rPr lang="en-US" altLang="zh-TW" sz="2000" b="0" i="0" smtClean="0">
                            <a:latin typeface="Cambria Math"/>
                          </a:rPr>
                          <m:t>t</m:t>
                        </m:r>
                        <m:r>
                          <a:rPr lang="en-US" altLang="zh-TW" sz="2000" b="0" i="0" smtClean="0">
                            <a:latin typeface="Cambria Math"/>
                          </a:rPr>
                          <m:t>)</m:t>
                        </m:r>
                      </m:den>
                    </m:f>
                  </m:oMath>
                </a14:m>
                <a:r>
                  <a:rPr lang="en-US" altLang="zh-TW" sz="2000" dirty="0" smtClean="0"/>
                  <a:t>=</a:t>
                </a:r>
                <a14:m>
                  <m:oMath xmlns:m="http://schemas.openxmlformats.org/officeDocument/2006/math">
                    <m:f>
                      <m:fPr>
                        <m:ctrlPr>
                          <a:rPr lang="en-US" altLang="zh-TW" sz="2000" i="1" dirty="0" smtClean="0">
                            <a:latin typeface="Cambria Math"/>
                          </a:rPr>
                        </m:ctrlPr>
                      </m:fPr>
                      <m:num>
                        <m:r>
                          <a:rPr lang="en-US" altLang="zh-TW" sz="2000" b="0" i="1" dirty="0" smtClean="0">
                            <a:latin typeface="Cambria Math"/>
                          </a:rPr>
                          <m:t>1</m:t>
                        </m:r>
                      </m:num>
                      <m:den>
                        <m:r>
                          <a:rPr lang="en-US" altLang="zh-TW" sz="2000" b="0" i="1" dirty="0" smtClean="0">
                            <a:latin typeface="Cambria Math"/>
                          </a:rPr>
                          <m:t>25</m:t>
                        </m:r>
                      </m:den>
                    </m:f>
                  </m:oMath>
                </a14:m>
                <a:r>
                  <a:rPr lang="en-US" altLang="zh-TW" sz="2000" dirty="0" smtClean="0"/>
                  <a:t>=0.04    </a:t>
                </a:r>
                <a14:m>
                  <m:oMath xmlns:m="http://schemas.openxmlformats.org/officeDocument/2006/math">
                    <m:f>
                      <m:fPr>
                        <m:ctrlPr>
                          <a:rPr lang="en-US" altLang="zh-TW" sz="2000" i="1" smtClean="0">
                            <a:latin typeface="Cambria Math"/>
                          </a:rPr>
                        </m:ctrlPr>
                      </m:fPr>
                      <m:num>
                        <m:r>
                          <m:rPr>
                            <m:sty m:val="p"/>
                          </m:rPr>
                          <a:rPr lang="en-US" altLang="zh-TW" sz="2000" b="0" i="0" smtClean="0">
                            <a:latin typeface="Cambria Math"/>
                          </a:rPr>
                          <m:t>P</m:t>
                        </m:r>
                        <m:r>
                          <a:rPr lang="en-US" altLang="zh-TW" sz="2000" b="0" i="0" smtClean="0">
                            <a:latin typeface="Cambria Math"/>
                          </a:rPr>
                          <m:t>(</m:t>
                        </m:r>
                        <m:r>
                          <m:rPr>
                            <m:sty m:val="p"/>
                          </m:rPr>
                          <a:rPr lang="en-US" altLang="zh-TW" sz="2000" b="0" i="0" smtClean="0">
                            <a:latin typeface="Cambria Math"/>
                          </a:rPr>
                          <m:t>c</m:t>
                        </m:r>
                        <m:r>
                          <a:rPr lang="en-US" altLang="zh-TW" sz="2000" b="0" i="0" smtClean="0">
                            <a:latin typeface="Cambria Math"/>
                          </a:rPr>
                          <m:t>4,</m:t>
                        </m:r>
                        <m:r>
                          <m:rPr>
                            <m:sty m:val="p"/>
                          </m:rPr>
                          <a:rPr lang="en-US" altLang="zh-TW" sz="2000" b="0" i="0" smtClean="0">
                            <a:latin typeface="Cambria Math"/>
                          </a:rPr>
                          <m:t>t</m:t>
                        </m:r>
                        <m:r>
                          <a:rPr lang="en-US" altLang="zh-TW" sz="2000" b="0" i="0" smtClean="0">
                            <a:latin typeface="Cambria Math"/>
                          </a:rPr>
                          <m:t>)</m:t>
                        </m:r>
                      </m:num>
                      <m:den>
                        <m:r>
                          <m:rPr>
                            <m:sty m:val="p"/>
                          </m:rPr>
                          <a:rPr lang="en-US" altLang="zh-TW" sz="2000" b="0" i="0" smtClean="0">
                            <a:latin typeface="Cambria Math"/>
                          </a:rPr>
                          <m:t>p</m:t>
                        </m:r>
                        <m:r>
                          <a:rPr lang="en-US" altLang="zh-TW" sz="2000" b="0" i="0" smtClean="0">
                            <a:latin typeface="Cambria Math"/>
                          </a:rPr>
                          <m:t>(</m:t>
                        </m:r>
                        <m:r>
                          <m:rPr>
                            <m:sty m:val="p"/>
                          </m:rPr>
                          <a:rPr lang="en-US" altLang="zh-TW" sz="2000" b="0" i="0" smtClean="0">
                            <a:latin typeface="Cambria Math"/>
                          </a:rPr>
                          <m:t>t</m:t>
                        </m:r>
                        <m:r>
                          <a:rPr lang="en-US" altLang="zh-TW" sz="2000" b="0" i="0" smtClean="0">
                            <a:latin typeface="Cambria Math"/>
                          </a:rPr>
                          <m:t>)</m:t>
                        </m:r>
                      </m:den>
                    </m:f>
                  </m:oMath>
                </a14:m>
                <a:r>
                  <a:rPr lang="en-US" altLang="zh-TW" sz="2000" dirty="0" smtClean="0"/>
                  <a:t>=</a:t>
                </a:r>
                <a14:m>
                  <m:oMath xmlns:m="http://schemas.openxmlformats.org/officeDocument/2006/math">
                    <m:f>
                      <m:fPr>
                        <m:ctrlPr>
                          <a:rPr lang="en-US" altLang="zh-TW" sz="2000" i="1" dirty="0" smtClean="0">
                            <a:latin typeface="Cambria Math"/>
                          </a:rPr>
                        </m:ctrlPr>
                      </m:fPr>
                      <m:num>
                        <m:r>
                          <a:rPr lang="en-US" altLang="zh-TW" sz="2000" b="0" i="1" dirty="0" smtClean="0">
                            <a:latin typeface="Cambria Math"/>
                          </a:rPr>
                          <m:t>3</m:t>
                        </m:r>
                      </m:num>
                      <m:den>
                        <m:r>
                          <a:rPr lang="en-US" altLang="zh-TW" sz="2000" b="0" i="1" dirty="0" smtClean="0">
                            <a:latin typeface="Cambria Math"/>
                          </a:rPr>
                          <m:t>25</m:t>
                        </m:r>
                      </m:den>
                    </m:f>
                  </m:oMath>
                </a14:m>
                <a:r>
                  <a:rPr lang="en-US" altLang="zh-TW" sz="2000" dirty="0" smtClean="0"/>
                  <a:t>  =0.12</a:t>
                </a:r>
              </a:p>
              <a:p>
                <a:endParaRPr lang="en-US" altLang="zh-TW" sz="2000" dirty="0" smtClean="0"/>
              </a:p>
              <a:p>
                <a14:m>
                  <m:oMath xmlns:m="http://schemas.openxmlformats.org/officeDocument/2006/math">
                    <m:f>
                      <m:fPr>
                        <m:ctrlPr>
                          <a:rPr lang="en-US" altLang="zh-TW" sz="2000" i="1" smtClean="0">
                            <a:latin typeface="Cambria Math"/>
                          </a:rPr>
                        </m:ctrlPr>
                      </m:fPr>
                      <m:num>
                        <m:r>
                          <m:rPr>
                            <m:sty m:val="p"/>
                          </m:rPr>
                          <a:rPr lang="en-US" altLang="zh-TW" sz="2000" b="0" i="0" smtClean="0">
                            <a:latin typeface="Cambria Math"/>
                          </a:rPr>
                          <m:t>P</m:t>
                        </m:r>
                        <m:r>
                          <a:rPr lang="en-US" altLang="zh-TW" sz="2000" b="0" i="0" smtClean="0">
                            <a:latin typeface="Cambria Math"/>
                          </a:rPr>
                          <m:t>(</m:t>
                        </m:r>
                        <m:r>
                          <m:rPr>
                            <m:sty m:val="p"/>
                          </m:rPr>
                          <a:rPr lang="en-US" altLang="zh-TW" sz="2000" b="0" i="0" smtClean="0">
                            <a:latin typeface="Cambria Math"/>
                          </a:rPr>
                          <m:t>c</m:t>
                        </m:r>
                        <m:r>
                          <a:rPr lang="en-US" altLang="zh-TW" sz="2000" b="0" i="0" smtClean="0">
                            <a:latin typeface="Cambria Math"/>
                          </a:rPr>
                          <m:t>5,</m:t>
                        </m:r>
                        <m:r>
                          <m:rPr>
                            <m:sty m:val="p"/>
                          </m:rPr>
                          <a:rPr lang="en-US" altLang="zh-TW" sz="2000" b="0" i="0" smtClean="0">
                            <a:latin typeface="Cambria Math"/>
                          </a:rPr>
                          <m:t>t</m:t>
                        </m:r>
                        <m:r>
                          <a:rPr lang="en-US" altLang="zh-TW" sz="2000" b="0" i="0" smtClean="0">
                            <a:latin typeface="Cambria Math"/>
                          </a:rPr>
                          <m:t>)</m:t>
                        </m:r>
                      </m:num>
                      <m:den>
                        <m:r>
                          <m:rPr>
                            <m:sty m:val="p"/>
                          </m:rPr>
                          <a:rPr lang="en-US" altLang="zh-TW" sz="2000" b="0" i="0" smtClean="0">
                            <a:latin typeface="Cambria Math"/>
                          </a:rPr>
                          <m:t>p</m:t>
                        </m:r>
                        <m:r>
                          <a:rPr lang="en-US" altLang="zh-TW" sz="2000" b="0" i="0" smtClean="0">
                            <a:latin typeface="Cambria Math"/>
                          </a:rPr>
                          <m:t>(</m:t>
                        </m:r>
                        <m:r>
                          <m:rPr>
                            <m:sty m:val="p"/>
                          </m:rPr>
                          <a:rPr lang="en-US" altLang="zh-TW" sz="2000" b="0" i="0" smtClean="0">
                            <a:latin typeface="Cambria Math"/>
                          </a:rPr>
                          <m:t>t</m:t>
                        </m:r>
                        <m:r>
                          <a:rPr lang="en-US" altLang="zh-TW" sz="2000" b="0" i="0" smtClean="0">
                            <a:latin typeface="Cambria Math"/>
                          </a:rPr>
                          <m:t>)</m:t>
                        </m:r>
                      </m:den>
                    </m:f>
                  </m:oMath>
                </a14:m>
                <a:r>
                  <a:rPr lang="en-US" altLang="zh-TW" sz="2000" dirty="0" smtClean="0"/>
                  <a:t>=</a:t>
                </a:r>
                <a14:m>
                  <m:oMath xmlns:m="http://schemas.openxmlformats.org/officeDocument/2006/math">
                    <m:f>
                      <m:fPr>
                        <m:ctrlPr>
                          <a:rPr lang="en-US" altLang="zh-TW" sz="2000" i="1" dirty="0" smtClean="0">
                            <a:latin typeface="Cambria Math"/>
                          </a:rPr>
                        </m:ctrlPr>
                      </m:fPr>
                      <m:num>
                        <m:r>
                          <a:rPr lang="en-US" altLang="zh-TW" sz="2000" b="0" i="1" dirty="0" smtClean="0">
                            <a:latin typeface="Cambria Math"/>
                          </a:rPr>
                          <m:t>5</m:t>
                        </m:r>
                      </m:num>
                      <m:den>
                        <m:r>
                          <a:rPr lang="en-US" altLang="zh-TW" sz="2000" b="0" i="1" dirty="0" smtClean="0">
                            <a:latin typeface="Cambria Math"/>
                          </a:rPr>
                          <m:t>25</m:t>
                        </m:r>
                      </m:den>
                    </m:f>
                  </m:oMath>
                </a14:m>
                <a:r>
                  <a:rPr lang="en-US" altLang="zh-TW" sz="2000" dirty="0" smtClean="0"/>
                  <a:t>=0.2</a:t>
                </a:r>
              </a:p>
              <a:p>
                <a:endParaRPr lang="en-US" altLang="zh-TW" sz="2000" dirty="0" smtClean="0"/>
              </a:p>
              <a:p>
                <a:r>
                  <a:rPr lang="en-US" altLang="zh-TW" dirty="0" smtClean="0"/>
                  <a:t>D</a:t>
                </a:r>
                <a:r>
                  <a:rPr lang="en-US" altLang="zh-TW" baseline="-25000" dirty="0" smtClean="0"/>
                  <a:t>KL</a:t>
                </a:r>
                <a:r>
                  <a:rPr lang="en-US" altLang="zh-TW" dirty="0" smtClean="0"/>
                  <a:t>=(0.08</a:t>
                </a:r>
                <a14:m>
                  <m:oMath xmlns:m="http://schemas.openxmlformats.org/officeDocument/2006/math">
                    <m:r>
                      <a:rPr lang="en-US" altLang="zh-TW" b="0" i="1" smtClean="0">
                        <a:latin typeface="Cambria Math"/>
                      </a:rPr>
                      <m:t>∗</m:t>
                    </m:r>
                  </m:oMath>
                </a14:m>
                <a:r>
                  <a:rPr lang="en-US" altLang="zh-TW" dirty="0" smtClean="0"/>
                  <a:t>log</a:t>
                </a:r>
                <a14:m>
                  <m:oMath xmlns:m="http://schemas.openxmlformats.org/officeDocument/2006/math">
                    <m:f>
                      <m:fPr>
                        <m:ctrlPr>
                          <a:rPr lang="en-US" altLang="zh-TW" i="1" dirty="0" smtClean="0">
                            <a:latin typeface="Cambria Math"/>
                          </a:rPr>
                        </m:ctrlPr>
                      </m:fPr>
                      <m:num>
                        <m:r>
                          <a:rPr lang="en-US" altLang="zh-TW" b="0" i="1" dirty="0" smtClean="0">
                            <a:latin typeface="Cambria Math"/>
                          </a:rPr>
                          <m:t>0.08</m:t>
                        </m:r>
                      </m:num>
                      <m:den>
                        <m:r>
                          <a:rPr lang="en-US" altLang="zh-TW" b="0" i="1" dirty="0" smtClean="0">
                            <a:latin typeface="Cambria Math"/>
                          </a:rPr>
                          <m:t>0.05</m:t>
                        </m:r>
                      </m:den>
                    </m:f>
                  </m:oMath>
                </a14:m>
                <a:r>
                  <a:rPr lang="en-US" altLang="zh-TW" dirty="0" smtClean="0"/>
                  <a:t>)+(0.16</a:t>
                </a:r>
                <a14:m>
                  <m:oMath xmlns:m="http://schemas.openxmlformats.org/officeDocument/2006/math">
                    <m:r>
                      <a:rPr lang="en-US" altLang="zh-TW" b="0" i="1" smtClean="0">
                        <a:latin typeface="Cambria Math"/>
                      </a:rPr>
                      <m:t>∗</m:t>
                    </m:r>
                  </m:oMath>
                </a14:m>
                <a:r>
                  <a:rPr lang="en-US" altLang="zh-TW" dirty="0" smtClean="0"/>
                  <a:t>log</a:t>
                </a:r>
                <a14:m>
                  <m:oMath xmlns:m="http://schemas.openxmlformats.org/officeDocument/2006/math">
                    <m:f>
                      <m:fPr>
                        <m:ctrlPr>
                          <a:rPr lang="en-US" altLang="zh-TW" i="1" dirty="0" smtClean="0">
                            <a:latin typeface="Cambria Math"/>
                          </a:rPr>
                        </m:ctrlPr>
                      </m:fPr>
                      <m:num>
                        <m:r>
                          <a:rPr lang="en-US" altLang="zh-TW" b="0" i="1" dirty="0" smtClean="0">
                            <a:latin typeface="Cambria Math"/>
                          </a:rPr>
                          <m:t>0.16</m:t>
                        </m:r>
                      </m:num>
                      <m:den>
                        <m:r>
                          <a:rPr lang="en-US" altLang="zh-TW" b="0" i="1" dirty="0" smtClean="0">
                            <a:latin typeface="Cambria Math"/>
                          </a:rPr>
                          <m:t>0.08</m:t>
                        </m:r>
                      </m:den>
                    </m:f>
                  </m:oMath>
                </a14:m>
                <a:r>
                  <a:rPr lang="en-US" altLang="zh-TW" dirty="0" smtClean="0"/>
                  <a:t>)+</a:t>
                </a:r>
              </a:p>
              <a:p>
                <a:r>
                  <a:rPr lang="en-US" altLang="zh-TW" dirty="0" smtClean="0"/>
                  <a:t>(0.04</a:t>
                </a:r>
                <a14:m>
                  <m:oMath xmlns:m="http://schemas.openxmlformats.org/officeDocument/2006/math">
                    <m:r>
                      <a:rPr lang="en-US" altLang="zh-TW" b="0" i="1" smtClean="0">
                        <a:latin typeface="Cambria Math"/>
                      </a:rPr>
                      <m:t>∗</m:t>
                    </m:r>
                  </m:oMath>
                </a14:m>
                <a:r>
                  <a:rPr lang="en-US" altLang="zh-TW" dirty="0" smtClean="0"/>
                  <a:t>log</a:t>
                </a:r>
                <a14:m>
                  <m:oMath xmlns:m="http://schemas.openxmlformats.org/officeDocument/2006/math">
                    <m:f>
                      <m:fPr>
                        <m:ctrlPr>
                          <a:rPr lang="en-US" altLang="zh-TW" i="1" dirty="0" smtClean="0">
                            <a:latin typeface="Cambria Math"/>
                          </a:rPr>
                        </m:ctrlPr>
                      </m:fPr>
                      <m:num>
                        <m:r>
                          <a:rPr lang="en-US" altLang="zh-TW" b="0" i="1" dirty="0" smtClean="0">
                            <a:latin typeface="Cambria Math"/>
                          </a:rPr>
                          <m:t>0.04</m:t>
                        </m:r>
                      </m:num>
                      <m:den>
                        <m:r>
                          <a:rPr lang="en-US" altLang="zh-TW" b="0" i="1" dirty="0" smtClean="0">
                            <a:latin typeface="Cambria Math"/>
                          </a:rPr>
                          <m:t>0.02</m:t>
                        </m:r>
                      </m:den>
                    </m:f>
                  </m:oMath>
                </a14:m>
                <a:r>
                  <a:rPr lang="en-US" altLang="zh-TW" dirty="0" smtClean="0"/>
                  <a:t>)+(0.12</a:t>
                </a:r>
                <a14:m>
                  <m:oMath xmlns:m="http://schemas.openxmlformats.org/officeDocument/2006/math">
                    <m:r>
                      <a:rPr lang="en-US" altLang="zh-TW" b="0" i="1" smtClean="0">
                        <a:latin typeface="Cambria Math"/>
                      </a:rPr>
                      <m:t>∗</m:t>
                    </m:r>
                  </m:oMath>
                </a14:m>
                <a:r>
                  <a:rPr lang="en-US" altLang="zh-TW" dirty="0" smtClean="0"/>
                  <a:t>log</a:t>
                </a:r>
                <a14:m>
                  <m:oMath xmlns:m="http://schemas.openxmlformats.org/officeDocument/2006/math">
                    <m:f>
                      <m:fPr>
                        <m:ctrlPr>
                          <a:rPr lang="en-US" altLang="zh-TW" i="1" dirty="0" smtClean="0">
                            <a:latin typeface="Cambria Math"/>
                          </a:rPr>
                        </m:ctrlPr>
                      </m:fPr>
                      <m:num>
                        <m:r>
                          <a:rPr lang="en-US" altLang="zh-TW" b="0" i="1" dirty="0" smtClean="0">
                            <a:latin typeface="Cambria Math"/>
                          </a:rPr>
                          <m:t>0.12</m:t>
                        </m:r>
                      </m:num>
                      <m:den>
                        <m:r>
                          <a:rPr lang="en-US" altLang="zh-TW" b="0" i="1" dirty="0" smtClean="0">
                            <a:latin typeface="Cambria Math"/>
                          </a:rPr>
                          <m:t>0.05</m:t>
                        </m:r>
                      </m:den>
                    </m:f>
                  </m:oMath>
                </a14:m>
                <a:r>
                  <a:rPr lang="en-US" altLang="zh-TW" dirty="0" smtClean="0"/>
                  <a:t>)+(0.2</a:t>
                </a:r>
                <a14:m>
                  <m:oMath xmlns:m="http://schemas.openxmlformats.org/officeDocument/2006/math">
                    <m:r>
                      <a:rPr lang="en-US" altLang="zh-TW" b="0" i="1" smtClean="0">
                        <a:latin typeface="Cambria Math"/>
                      </a:rPr>
                      <m:t>∗</m:t>
                    </m:r>
                  </m:oMath>
                </a14:m>
                <a:r>
                  <a:rPr lang="en-US" altLang="zh-TW" dirty="0" smtClean="0"/>
                  <a:t>log</a:t>
                </a:r>
                <a14:m>
                  <m:oMath xmlns:m="http://schemas.openxmlformats.org/officeDocument/2006/math">
                    <m:f>
                      <m:fPr>
                        <m:ctrlPr>
                          <a:rPr lang="en-US" altLang="zh-TW" i="1" dirty="0" smtClean="0">
                            <a:latin typeface="Cambria Math"/>
                          </a:rPr>
                        </m:ctrlPr>
                      </m:fPr>
                      <m:num>
                        <m:r>
                          <a:rPr lang="en-US" altLang="zh-TW" b="0" i="1" dirty="0" smtClean="0">
                            <a:latin typeface="Cambria Math"/>
                          </a:rPr>
                          <m:t>0.2</m:t>
                        </m:r>
                      </m:num>
                      <m:den>
                        <m:r>
                          <a:rPr lang="en-US" altLang="zh-TW" b="0" i="1" dirty="0" smtClean="0">
                            <a:latin typeface="Cambria Math"/>
                          </a:rPr>
                          <m:t>0.06</m:t>
                        </m:r>
                      </m:den>
                    </m:f>
                  </m:oMath>
                </a14:m>
                <a:r>
                  <a:rPr lang="en-US" altLang="zh-TW" dirty="0" smtClean="0"/>
                  <a:t>)</a:t>
                </a:r>
              </a:p>
              <a:p>
                <a:endParaRPr lang="en-US" altLang="zh-TW" dirty="0"/>
              </a:p>
              <a:p>
                <a:r>
                  <a:rPr lang="en-US" altLang="zh-TW" dirty="0" smtClean="0"/>
                  <a:t>= 0.0163+0.0482+0.012+</a:t>
                </a:r>
              </a:p>
              <a:p>
                <a:r>
                  <a:rPr lang="en-US" altLang="zh-TW" dirty="0"/>
                  <a:t> </a:t>
                </a:r>
                <a:r>
                  <a:rPr lang="en-US" altLang="zh-TW" dirty="0" smtClean="0"/>
                  <a:t>   0.0456+0.1046=02267</a:t>
                </a:r>
              </a:p>
              <a:p>
                <a:endParaRPr lang="en-US" altLang="zh-TW" dirty="0" smtClean="0"/>
              </a:p>
            </p:txBody>
          </p:sp>
        </mc:Choice>
        <mc:Fallback xmlns="">
          <p:sp>
            <p:nvSpPr>
              <p:cNvPr id="18" name="矩形 17"/>
              <p:cNvSpPr>
                <a:spLocks noRot="1" noChangeAspect="1" noMove="1" noResize="1" noEditPoints="1" noAdjustHandles="1" noChangeArrowheads="1" noChangeShapeType="1" noTextEdit="1"/>
              </p:cNvSpPr>
              <p:nvPr/>
            </p:nvSpPr>
            <p:spPr>
              <a:xfrm>
                <a:off x="3995936" y="620311"/>
                <a:ext cx="4572000" cy="6057620"/>
              </a:xfrm>
              <a:prstGeom prst="rect">
                <a:avLst/>
              </a:prstGeom>
              <a:blipFill rotWithShape="1">
                <a:blip r:embed="rId2"/>
                <a:stretch>
                  <a:fillRect l="-1200" t="-504"/>
                </a:stretch>
              </a:blipFill>
            </p:spPr>
            <p:txBody>
              <a:bodyPr/>
              <a:lstStyle/>
              <a:p>
                <a:r>
                  <a:rPr lang="zh-TW" altLang="en-US">
                    <a:noFill/>
                  </a:rPr>
                  <a:t> </a:t>
                </a:r>
              </a:p>
            </p:txBody>
          </p:sp>
        </mc:Fallback>
      </mc:AlternateContent>
      <p:sp>
        <p:nvSpPr>
          <p:cNvPr id="19" name="矩形 18"/>
          <p:cNvSpPr/>
          <p:nvPr/>
        </p:nvSpPr>
        <p:spPr>
          <a:xfrm>
            <a:off x="971600" y="3465004"/>
            <a:ext cx="216024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c5</a:t>
            </a:r>
            <a:endParaRPr lang="zh-TW" altLang="en-US" dirty="0"/>
          </a:p>
        </p:txBody>
      </p:sp>
      <p:sp>
        <p:nvSpPr>
          <p:cNvPr id="20" name="矩形 19"/>
          <p:cNvSpPr/>
          <p:nvPr/>
        </p:nvSpPr>
        <p:spPr>
          <a:xfrm>
            <a:off x="3472648" y="3445840"/>
            <a:ext cx="367408" cy="523220"/>
          </a:xfrm>
          <a:prstGeom prst="rect">
            <a:avLst/>
          </a:prstGeom>
        </p:spPr>
        <p:txBody>
          <a:bodyPr wrap="none">
            <a:spAutoFit/>
          </a:bodyPr>
          <a:lstStyle/>
          <a:p>
            <a:r>
              <a:rPr lang="en-US" altLang="zh-TW" sz="2800" dirty="0">
                <a:solidFill>
                  <a:srgbClr val="C00000"/>
                </a:solidFill>
              </a:rPr>
              <a:t>5</a:t>
            </a:r>
            <a:endParaRPr lang="zh-TW" altLang="en-US" sz="2800" dirty="0">
              <a:solidFill>
                <a:srgbClr val="C00000"/>
              </a:solidFill>
            </a:endParaRPr>
          </a:p>
        </p:txBody>
      </p:sp>
      <p:sp>
        <p:nvSpPr>
          <p:cNvPr id="21" name="文字方塊 20"/>
          <p:cNvSpPr txBox="1"/>
          <p:nvPr/>
        </p:nvSpPr>
        <p:spPr>
          <a:xfrm>
            <a:off x="243812" y="176793"/>
            <a:ext cx="3752124" cy="369332"/>
          </a:xfrm>
          <a:prstGeom prst="rect">
            <a:avLst/>
          </a:prstGeom>
          <a:noFill/>
        </p:spPr>
        <p:txBody>
          <a:bodyPr wrap="square" rtlCol="0">
            <a:spAutoFit/>
          </a:bodyPr>
          <a:lstStyle/>
          <a:p>
            <a:r>
              <a:rPr lang="en-US" altLang="zh-TW" dirty="0" smtClean="0">
                <a:solidFill>
                  <a:srgbClr val="0070C0"/>
                </a:solidFill>
              </a:rPr>
              <a:t>Co-target of target in sentences</a:t>
            </a:r>
            <a:endParaRPr lang="zh-TW" altLang="en-US" dirty="0">
              <a:solidFill>
                <a:srgbClr val="0070C0"/>
              </a:solidFill>
            </a:endParaRPr>
          </a:p>
        </p:txBody>
      </p:sp>
      <p:sp>
        <p:nvSpPr>
          <p:cNvPr id="2" name="投影片編號版面配置區 1"/>
          <p:cNvSpPr>
            <a:spLocks noGrp="1"/>
          </p:cNvSpPr>
          <p:nvPr>
            <p:ph type="sldNum" sz="quarter" idx="15"/>
          </p:nvPr>
        </p:nvSpPr>
        <p:spPr/>
        <p:txBody>
          <a:bodyPr/>
          <a:lstStyle/>
          <a:p>
            <a:fld id="{A4C84FAB-6C7C-488C-AFFE-F4D7CE640411}" type="slidenum">
              <a:rPr lang="zh-TW" altLang="en-US" smtClean="0"/>
              <a:t>11</a:t>
            </a:fld>
            <a:endParaRPr lang="zh-TW" altLang="en-US"/>
          </a:p>
        </p:txBody>
      </p:sp>
      <p:pic>
        <p:nvPicPr>
          <p:cNvPr id="22" name="圖片 2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466833"/>
            <a:ext cx="2808312" cy="1255494"/>
          </a:xfrm>
          <a:prstGeom prst="rect">
            <a:avLst/>
          </a:prstGeom>
          <a:noFill/>
          <a:ln>
            <a:noFill/>
          </a:ln>
        </p:spPr>
      </p:pic>
      <p:cxnSp>
        <p:nvCxnSpPr>
          <p:cNvPr id="9" name="直線接點 8"/>
          <p:cNvCxnSpPr/>
          <p:nvPr/>
        </p:nvCxnSpPr>
        <p:spPr>
          <a:xfrm>
            <a:off x="2771800" y="494116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771800" y="4941168"/>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419872" y="4941168"/>
            <a:ext cx="104"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771800" y="5229200"/>
            <a:ext cx="648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1835696" y="509356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V="1">
            <a:off x="1835696" y="5093568"/>
            <a:ext cx="614486" cy="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2443962" y="5109500"/>
            <a:ext cx="104"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835696" y="5381600"/>
            <a:ext cx="60826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259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sz="quarter" idx="1"/>
              </p:nvPr>
            </p:nvSpPr>
            <p:spPr>
              <a:xfrm>
                <a:off x="457200" y="332656"/>
                <a:ext cx="7467600" cy="6141296"/>
              </a:xfrm>
            </p:spPr>
            <p:txBody>
              <a:bodyPr/>
              <a:lstStyle/>
              <a:p>
                <a:pPr marL="0" indent="0">
                  <a:buNone/>
                </a:pPr>
                <a:endParaRPr lang="en-US" altLang="zh-TW" dirty="0" smtClean="0"/>
              </a:p>
              <a:p>
                <a:pPr marL="0" indent="0">
                  <a:buNone/>
                </a:pPr>
                <a:endParaRPr lang="en-US" altLang="zh-TW" dirty="0" smtClean="0"/>
              </a:p>
              <a:p>
                <a:pPr marL="0" indent="0">
                  <a:buNone/>
                </a:pPr>
                <a:endParaRPr lang="en-US" altLang="zh-TW" dirty="0"/>
              </a:p>
              <a:p>
                <a:pPr marL="0" indent="0" algn="ctr">
                  <a:buNone/>
                </a:pPr>
                <a:r>
                  <a:rPr lang="en-US" altLang="zh-TW" dirty="0" err="1" smtClean="0"/>
                  <a:t>S</a:t>
                </a:r>
                <a:r>
                  <a:rPr lang="en-US" altLang="zh-TW" baseline="-25000" dirty="0" err="1" smtClean="0"/>
                  <a:t>rel</a:t>
                </a:r>
                <a:r>
                  <a:rPr lang="en-US" altLang="zh-TW" dirty="0" smtClean="0"/>
                  <a:t>(t,c1)=</a:t>
                </a:r>
                <a14:m>
                  <m:oMath xmlns:m="http://schemas.openxmlformats.org/officeDocument/2006/math">
                    <m:f>
                      <m:fPr>
                        <m:ctrlPr>
                          <a:rPr lang="en-US" altLang="zh-TW" i="1" smtClean="0">
                            <a:latin typeface="Cambria Math"/>
                          </a:rPr>
                        </m:ctrlPr>
                      </m:fPr>
                      <m:num>
                        <m:r>
                          <a:rPr lang="en-US" altLang="zh-TW" b="0" i="1" smtClean="0">
                            <a:latin typeface="Cambria Math"/>
                          </a:rPr>
                          <m:t>1</m:t>
                        </m:r>
                      </m:num>
                      <m:den>
                        <m:r>
                          <a:rPr lang="en-US" altLang="zh-TW" i="1" dirty="0">
                            <a:latin typeface="Cambria Math"/>
                          </a:rPr>
                          <m:t>0.2267</m:t>
                        </m:r>
                      </m:den>
                    </m:f>
                    <m:r>
                      <a:rPr lang="en-US" altLang="zh-TW" b="0" i="0" smtClean="0">
                        <a:latin typeface="Cambria Math"/>
                      </a:rPr>
                      <m:t>∗0.08∗</m:t>
                    </m:r>
                    <m:r>
                      <m:rPr>
                        <m:sty m:val="p"/>
                      </m:rPr>
                      <a:rPr lang="en-US" altLang="zh-TW" b="0" i="0" smtClean="0">
                        <a:latin typeface="Cambria Math"/>
                      </a:rPr>
                      <m:t>log</m:t>
                    </m:r>
                    <m:f>
                      <m:fPr>
                        <m:ctrlPr>
                          <a:rPr lang="en-US" altLang="zh-TW" i="1" dirty="0" smtClean="0">
                            <a:latin typeface="Cambria Math"/>
                          </a:rPr>
                        </m:ctrlPr>
                      </m:fPr>
                      <m:num>
                        <m:r>
                          <a:rPr lang="en-US" altLang="zh-TW" b="0" i="1" dirty="0" smtClean="0">
                            <a:latin typeface="Cambria Math"/>
                          </a:rPr>
                          <m:t>0.08</m:t>
                        </m:r>
                      </m:num>
                      <m:den>
                        <m:r>
                          <a:rPr lang="en-US" altLang="zh-TW" b="0" i="1" dirty="0" smtClean="0">
                            <a:latin typeface="Cambria Math"/>
                          </a:rPr>
                          <m:t>0.05</m:t>
                        </m:r>
                      </m:den>
                    </m:f>
                  </m:oMath>
                </a14:m>
                <a:r>
                  <a:rPr lang="en-US" altLang="zh-TW" dirty="0" smtClean="0"/>
                  <a:t> =</a:t>
                </a:r>
                <a14:m>
                  <m:oMath xmlns:m="http://schemas.openxmlformats.org/officeDocument/2006/math">
                    <m:r>
                      <a:rPr lang="en-US" altLang="zh-TW" b="0" i="0" dirty="0" smtClean="0">
                        <a:latin typeface="Cambria Math"/>
                      </a:rPr>
                      <m:t> </m:t>
                    </m:r>
                    <m:f>
                      <m:fPr>
                        <m:ctrlPr>
                          <a:rPr lang="en-US" altLang="zh-TW" i="1" dirty="0" smtClean="0">
                            <a:latin typeface="Cambria Math"/>
                          </a:rPr>
                        </m:ctrlPr>
                      </m:fPr>
                      <m:num>
                        <m:r>
                          <a:rPr lang="en-US" altLang="zh-TW" b="0" i="1" dirty="0" smtClean="0">
                            <a:latin typeface="Cambria Math"/>
                          </a:rPr>
                          <m:t>0.0163</m:t>
                        </m:r>
                      </m:num>
                      <m:den>
                        <m:r>
                          <a:rPr lang="en-US" altLang="zh-TW" b="0" i="1" dirty="0" smtClean="0">
                            <a:latin typeface="Cambria Math"/>
                          </a:rPr>
                          <m:t>0.2267</m:t>
                        </m:r>
                      </m:den>
                    </m:f>
                  </m:oMath>
                </a14:m>
                <a:r>
                  <a:rPr lang="en-US" altLang="zh-TW" dirty="0" smtClean="0"/>
                  <a:t> = 0.072</a:t>
                </a:r>
              </a:p>
              <a:p>
                <a:pPr marL="0" indent="0" algn="ctr">
                  <a:buNone/>
                </a:pPr>
                <a:endParaRPr lang="en-US" altLang="zh-TW" dirty="0" smtClean="0"/>
              </a:p>
              <a:p>
                <a:pPr marL="0" indent="0" algn="ctr">
                  <a:buNone/>
                </a:pPr>
                <a:r>
                  <a:rPr lang="en-US" altLang="zh-TW" dirty="0" err="1" smtClean="0"/>
                  <a:t>S</a:t>
                </a:r>
                <a:r>
                  <a:rPr lang="en-US" altLang="zh-TW" baseline="-25000" dirty="0" err="1" smtClean="0"/>
                  <a:t>rel</a:t>
                </a:r>
                <a:r>
                  <a:rPr lang="en-US" altLang="zh-TW" dirty="0" smtClean="0"/>
                  <a:t>(t,c2)=</a:t>
                </a:r>
                <a14:m>
                  <m:oMath xmlns:m="http://schemas.openxmlformats.org/officeDocument/2006/math">
                    <m:f>
                      <m:fPr>
                        <m:ctrlPr>
                          <a:rPr lang="en-US" altLang="zh-TW" i="1">
                            <a:latin typeface="Cambria Math"/>
                          </a:rPr>
                        </m:ctrlPr>
                      </m:fPr>
                      <m:num>
                        <m:r>
                          <a:rPr lang="en-US" altLang="zh-TW" i="1">
                            <a:latin typeface="Cambria Math"/>
                          </a:rPr>
                          <m:t>1</m:t>
                        </m:r>
                      </m:num>
                      <m:den>
                        <m:r>
                          <a:rPr lang="en-US" altLang="zh-TW" i="1" dirty="0">
                            <a:latin typeface="Cambria Math"/>
                          </a:rPr>
                          <m:t>0.2267</m:t>
                        </m:r>
                      </m:den>
                    </m:f>
                    <m:r>
                      <a:rPr lang="en-US" altLang="zh-TW">
                        <a:latin typeface="Cambria Math"/>
                      </a:rPr>
                      <m:t>∗0.</m:t>
                    </m:r>
                    <m:r>
                      <a:rPr lang="en-US" altLang="zh-TW" b="0" i="0" smtClean="0">
                        <a:latin typeface="Cambria Math"/>
                      </a:rPr>
                      <m:t>16</m:t>
                    </m:r>
                    <m:r>
                      <a:rPr lang="en-US" altLang="zh-TW">
                        <a:latin typeface="Cambria Math"/>
                      </a:rPr>
                      <m:t>∗</m:t>
                    </m:r>
                    <m:r>
                      <m:rPr>
                        <m:sty m:val="p"/>
                      </m:rPr>
                      <a:rPr lang="en-US" altLang="zh-TW">
                        <a:latin typeface="Cambria Math"/>
                      </a:rPr>
                      <m:t>log</m:t>
                    </m:r>
                    <m:f>
                      <m:fPr>
                        <m:ctrlPr>
                          <a:rPr lang="en-US" altLang="zh-TW" i="1" dirty="0" smtClean="0">
                            <a:latin typeface="Cambria Math"/>
                          </a:rPr>
                        </m:ctrlPr>
                      </m:fPr>
                      <m:num>
                        <m:r>
                          <a:rPr lang="en-US" altLang="zh-TW" i="1" dirty="0">
                            <a:latin typeface="Cambria Math"/>
                          </a:rPr>
                          <m:t>0.</m:t>
                        </m:r>
                        <m:r>
                          <a:rPr lang="en-US" altLang="zh-TW" b="0" i="1" dirty="0" smtClean="0">
                            <a:latin typeface="Cambria Math"/>
                          </a:rPr>
                          <m:t>16</m:t>
                        </m:r>
                      </m:num>
                      <m:den>
                        <m:r>
                          <a:rPr lang="en-US" altLang="zh-TW" i="1" dirty="0">
                            <a:latin typeface="Cambria Math"/>
                          </a:rPr>
                          <m:t>0.0</m:t>
                        </m:r>
                        <m:r>
                          <a:rPr lang="en-US" altLang="zh-TW" b="0" i="1" dirty="0" smtClean="0">
                            <a:latin typeface="Cambria Math"/>
                          </a:rPr>
                          <m:t>8</m:t>
                        </m:r>
                      </m:den>
                    </m:f>
                  </m:oMath>
                </a14:m>
                <a:r>
                  <a:rPr lang="en-US" altLang="zh-TW" dirty="0"/>
                  <a:t> =</a:t>
                </a:r>
                <a14:m>
                  <m:oMath xmlns:m="http://schemas.openxmlformats.org/officeDocument/2006/math">
                    <m:r>
                      <a:rPr lang="en-US" altLang="zh-TW" dirty="0">
                        <a:latin typeface="Cambria Math"/>
                      </a:rPr>
                      <m:t> </m:t>
                    </m:r>
                    <m:f>
                      <m:fPr>
                        <m:ctrlPr>
                          <a:rPr lang="en-US" altLang="zh-TW" i="1" dirty="0">
                            <a:latin typeface="Cambria Math"/>
                          </a:rPr>
                        </m:ctrlPr>
                      </m:fPr>
                      <m:num>
                        <m:r>
                          <a:rPr lang="en-US" altLang="zh-TW" i="1" dirty="0">
                            <a:latin typeface="Cambria Math"/>
                          </a:rPr>
                          <m:t>0.0</m:t>
                        </m:r>
                        <m:r>
                          <a:rPr lang="en-US" altLang="zh-TW" b="0" i="1" dirty="0" smtClean="0">
                            <a:latin typeface="Cambria Math"/>
                          </a:rPr>
                          <m:t>482</m:t>
                        </m:r>
                      </m:num>
                      <m:den>
                        <m:r>
                          <a:rPr lang="en-US" altLang="zh-TW" i="1" dirty="0">
                            <a:latin typeface="Cambria Math"/>
                          </a:rPr>
                          <m:t>0.2267</m:t>
                        </m:r>
                      </m:den>
                    </m:f>
                  </m:oMath>
                </a14:m>
                <a:r>
                  <a:rPr lang="en-US" altLang="zh-TW" dirty="0"/>
                  <a:t> = </a:t>
                </a:r>
                <a:r>
                  <a:rPr lang="en-US" altLang="zh-TW" dirty="0" smtClean="0"/>
                  <a:t>0.2126</a:t>
                </a:r>
                <a:endParaRPr lang="en-US" altLang="zh-TW" dirty="0"/>
              </a:p>
              <a:p>
                <a:pPr marL="0" indent="0" algn="ctr">
                  <a:buNone/>
                </a:pPr>
                <a:endParaRPr lang="en-US" altLang="zh-TW" dirty="0" smtClean="0"/>
              </a:p>
              <a:p>
                <a:pPr marL="0" indent="0" algn="ctr">
                  <a:buNone/>
                </a:pPr>
                <a:r>
                  <a:rPr lang="en-US" altLang="zh-TW" dirty="0" err="1" smtClean="0"/>
                  <a:t>S</a:t>
                </a:r>
                <a:r>
                  <a:rPr lang="en-US" altLang="zh-TW" baseline="-25000" dirty="0" err="1" smtClean="0"/>
                  <a:t>rel</a:t>
                </a:r>
                <a:r>
                  <a:rPr lang="en-US" altLang="zh-TW" dirty="0" smtClean="0"/>
                  <a:t>(t,c3)=</a:t>
                </a:r>
                <a14:m>
                  <m:oMath xmlns:m="http://schemas.openxmlformats.org/officeDocument/2006/math">
                    <m:f>
                      <m:fPr>
                        <m:ctrlPr>
                          <a:rPr lang="en-US" altLang="zh-TW" i="1">
                            <a:latin typeface="Cambria Math"/>
                          </a:rPr>
                        </m:ctrlPr>
                      </m:fPr>
                      <m:num>
                        <m:r>
                          <a:rPr lang="en-US" altLang="zh-TW" i="1">
                            <a:latin typeface="Cambria Math"/>
                          </a:rPr>
                          <m:t>1</m:t>
                        </m:r>
                      </m:num>
                      <m:den>
                        <m:r>
                          <a:rPr lang="en-US" altLang="zh-TW" i="1" dirty="0">
                            <a:latin typeface="Cambria Math"/>
                          </a:rPr>
                          <m:t>0.2267</m:t>
                        </m:r>
                      </m:den>
                    </m:f>
                    <m:r>
                      <a:rPr lang="en-US" altLang="zh-TW">
                        <a:latin typeface="Cambria Math"/>
                      </a:rPr>
                      <m:t>∗0</m:t>
                    </m:r>
                    <m:r>
                      <a:rPr lang="en-US" altLang="zh-TW" b="0" i="0" smtClean="0">
                        <a:latin typeface="Cambria Math"/>
                      </a:rPr>
                      <m:t>.04</m:t>
                    </m:r>
                    <m:r>
                      <a:rPr lang="en-US" altLang="zh-TW">
                        <a:latin typeface="Cambria Math"/>
                      </a:rPr>
                      <m:t>∗</m:t>
                    </m:r>
                    <m:r>
                      <m:rPr>
                        <m:sty m:val="p"/>
                      </m:rPr>
                      <a:rPr lang="en-US" altLang="zh-TW">
                        <a:latin typeface="Cambria Math"/>
                      </a:rPr>
                      <m:t>log</m:t>
                    </m:r>
                    <m:f>
                      <m:fPr>
                        <m:ctrlPr>
                          <a:rPr lang="en-US" altLang="zh-TW" i="1" dirty="0">
                            <a:latin typeface="Cambria Math"/>
                          </a:rPr>
                        </m:ctrlPr>
                      </m:fPr>
                      <m:num>
                        <m:r>
                          <a:rPr lang="en-US" altLang="zh-TW" i="1" dirty="0">
                            <a:latin typeface="Cambria Math"/>
                          </a:rPr>
                          <m:t>0.</m:t>
                        </m:r>
                        <m:r>
                          <a:rPr lang="en-US" altLang="zh-TW" b="0" i="1" dirty="0" smtClean="0">
                            <a:latin typeface="Cambria Math"/>
                          </a:rPr>
                          <m:t>04</m:t>
                        </m:r>
                      </m:num>
                      <m:den>
                        <m:r>
                          <a:rPr lang="en-US" altLang="zh-TW" i="1" dirty="0">
                            <a:latin typeface="Cambria Math"/>
                          </a:rPr>
                          <m:t>0.0</m:t>
                        </m:r>
                        <m:r>
                          <a:rPr lang="en-US" altLang="zh-TW" b="0" i="1" dirty="0" smtClean="0">
                            <a:latin typeface="Cambria Math"/>
                          </a:rPr>
                          <m:t>2</m:t>
                        </m:r>
                      </m:den>
                    </m:f>
                  </m:oMath>
                </a14:m>
                <a:r>
                  <a:rPr lang="en-US" altLang="zh-TW" dirty="0"/>
                  <a:t> =</a:t>
                </a:r>
                <a14:m>
                  <m:oMath xmlns:m="http://schemas.openxmlformats.org/officeDocument/2006/math">
                    <m:r>
                      <a:rPr lang="en-US" altLang="zh-TW" dirty="0">
                        <a:latin typeface="Cambria Math"/>
                      </a:rPr>
                      <m:t> </m:t>
                    </m:r>
                    <m:f>
                      <m:fPr>
                        <m:ctrlPr>
                          <a:rPr lang="en-US" altLang="zh-TW" i="1" dirty="0">
                            <a:latin typeface="Cambria Math"/>
                          </a:rPr>
                        </m:ctrlPr>
                      </m:fPr>
                      <m:num>
                        <m:r>
                          <a:rPr lang="en-US" altLang="zh-TW" i="1" dirty="0">
                            <a:latin typeface="Cambria Math"/>
                          </a:rPr>
                          <m:t>0.</m:t>
                        </m:r>
                        <m:r>
                          <a:rPr lang="en-US" altLang="zh-TW" b="0" i="1" dirty="0" smtClean="0">
                            <a:latin typeface="Cambria Math"/>
                          </a:rPr>
                          <m:t>012</m:t>
                        </m:r>
                      </m:num>
                      <m:den>
                        <m:r>
                          <a:rPr lang="en-US" altLang="zh-TW" i="1" dirty="0">
                            <a:latin typeface="Cambria Math"/>
                          </a:rPr>
                          <m:t>0.2267</m:t>
                        </m:r>
                      </m:den>
                    </m:f>
                  </m:oMath>
                </a14:m>
                <a:r>
                  <a:rPr lang="en-US" altLang="zh-TW" dirty="0"/>
                  <a:t> = </a:t>
                </a:r>
                <a:r>
                  <a:rPr lang="en-US" altLang="zh-TW" dirty="0" smtClean="0"/>
                  <a:t>0.053</a:t>
                </a:r>
                <a:endParaRPr lang="en-US" altLang="zh-TW" dirty="0"/>
              </a:p>
              <a:p>
                <a:pPr marL="0" indent="0" algn="ctr">
                  <a:buNone/>
                </a:pPr>
                <a:endParaRPr lang="en-US" altLang="zh-TW" dirty="0" smtClean="0"/>
              </a:p>
              <a:p>
                <a:pPr marL="0" indent="0" algn="ctr">
                  <a:buNone/>
                </a:pPr>
                <a:r>
                  <a:rPr lang="en-US" altLang="zh-TW" dirty="0" err="1" smtClean="0"/>
                  <a:t>S</a:t>
                </a:r>
                <a:r>
                  <a:rPr lang="en-US" altLang="zh-TW" baseline="-25000" dirty="0" err="1" smtClean="0"/>
                  <a:t>rel</a:t>
                </a:r>
                <a:r>
                  <a:rPr lang="en-US" altLang="zh-TW" dirty="0" smtClean="0"/>
                  <a:t>(t,c4)=</a:t>
                </a:r>
                <a14:m>
                  <m:oMath xmlns:m="http://schemas.openxmlformats.org/officeDocument/2006/math">
                    <m:f>
                      <m:fPr>
                        <m:ctrlPr>
                          <a:rPr lang="en-US" altLang="zh-TW" i="1">
                            <a:latin typeface="Cambria Math"/>
                          </a:rPr>
                        </m:ctrlPr>
                      </m:fPr>
                      <m:num>
                        <m:r>
                          <a:rPr lang="en-US" altLang="zh-TW" i="1">
                            <a:latin typeface="Cambria Math"/>
                          </a:rPr>
                          <m:t>1</m:t>
                        </m:r>
                      </m:num>
                      <m:den>
                        <m:r>
                          <a:rPr lang="en-US" altLang="zh-TW" i="1" dirty="0">
                            <a:latin typeface="Cambria Math"/>
                          </a:rPr>
                          <m:t>0.2267</m:t>
                        </m:r>
                      </m:den>
                    </m:f>
                    <m:r>
                      <a:rPr lang="en-US" altLang="zh-TW">
                        <a:latin typeface="Cambria Math"/>
                      </a:rPr>
                      <m:t>∗0.</m:t>
                    </m:r>
                    <m:r>
                      <a:rPr lang="en-US" altLang="zh-TW" b="0" i="0" smtClean="0">
                        <a:latin typeface="Cambria Math"/>
                      </a:rPr>
                      <m:t>12</m:t>
                    </m:r>
                    <m:r>
                      <a:rPr lang="en-US" altLang="zh-TW">
                        <a:latin typeface="Cambria Math"/>
                      </a:rPr>
                      <m:t>∗</m:t>
                    </m:r>
                    <m:r>
                      <m:rPr>
                        <m:sty m:val="p"/>
                      </m:rPr>
                      <a:rPr lang="en-US" altLang="zh-TW">
                        <a:latin typeface="Cambria Math"/>
                      </a:rPr>
                      <m:t>log</m:t>
                    </m:r>
                    <m:f>
                      <m:fPr>
                        <m:ctrlPr>
                          <a:rPr lang="en-US" altLang="zh-TW" i="1" dirty="0">
                            <a:latin typeface="Cambria Math"/>
                          </a:rPr>
                        </m:ctrlPr>
                      </m:fPr>
                      <m:num>
                        <m:r>
                          <a:rPr lang="en-US" altLang="zh-TW" i="1" dirty="0">
                            <a:latin typeface="Cambria Math"/>
                          </a:rPr>
                          <m:t>0.</m:t>
                        </m:r>
                        <m:r>
                          <a:rPr lang="en-US" altLang="zh-TW" b="0" i="1" dirty="0" smtClean="0">
                            <a:latin typeface="Cambria Math"/>
                          </a:rPr>
                          <m:t>12</m:t>
                        </m:r>
                      </m:num>
                      <m:den>
                        <m:r>
                          <a:rPr lang="en-US" altLang="zh-TW" i="1" dirty="0">
                            <a:latin typeface="Cambria Math"/>
                          </a:rPr>
                          <m:t>0.0</m:t>
                        </m:r>
                        <m:r>
                          <a:rPr lang="en-US" altLang="zh-TW" b="0" i="1" dirty="0" smtClean="0">
                            <a:latin typeface="Cambria Math"/>
                          </a:rPr>
                          <m:t>5</m:t>
                        </m:r>
                      </m:den>
                    </m:f>
                  </m:oMath>
                </a14:m>
                <a:r>
                  <a:rPr lang="en-US" altLang="zh-TW" dirty="0"/>
                  <a:t> =</a:t>
                </a:r>
                <a14:m>
                  <m:oMath xmlns:m="http://schemas.openxmlformats.org/officeDocument/2006/math">
                    <m:r>
                      <a:rPr lang="en-US" altLang="zh-TW" dirty="0">
                        <a:latin typeface="Cambria Math"/>
                      </a:rPr>
                      <m:t> </m:t>
                    </m:r>
                    <m:f>
                      <m:fPr>
                        <m:ctrlPr>
                          <a:rPr lang="en-US" altLang="zh-TW" i="1" dirty="0">
                            <a:latin typeface="Cambria Math"/>
                          </a:rPr>
                        </m:ctrlPr>
                      </m:fPr>
                      <m:num>
                        <m:r>
                          <a:rPr lang="en-US" altLang="zh-TW" i="1" dirty="0">
                            <a:latin typeface="Cambria Math"/>
                          </a:rPr>
                          <m:t>0.0</m:t>
                        </m:r>
                        <m:r>
                          <a:rPr lang="en-US" altLang="zh-TW" b="0" i="1" dirty="0" smtClean="0">
                            <a:latin typeface="Cambria Math"/>
                          </a:rPr>
                          <m:t>456</m:t>
                        </m:r>
                      </m:num>
                      <m:den>
                        <m:r>
                          <a:rPr lang="en-US" altLang="zh-TW" i="1" dirty="0">
                            <a:latin typeface="Cambria Math"/>
                          </a:rPr>
                          <m:t>0.2267</m:t>
                        </m:r>
                      </m:den>
                    </m:f>
                  </m:oMath>
                </a14:m>
                <a:r>
                  <a:rPr lang="en-US" altLang="zh-TW" dirty="0"/>
                  <a:t> = </a:t>
                </a:r>
                <a:r>
                  <a:rPr lang="en-US" altLang="zh-TW" dirty="0" smtClean="0"/>
                  <a:t>0.2011</a:t>
                </a:r>
              </a:p>
              <a:p>
                <a:pPr marL="0" indent="0" algn="ctr">
                  <a:buNone/>
                </a:pPr>
                <a:endParaRPr lang="en-US" altLang="zh-TW" dirty="0" smtClean="0"/>
              </a:p>
              <a:p>
                <a:pPr marL="0" indent="0" algn="ctr">
                  <a:buNone/>
                </a:pPr>
                <a:r>
                  <a:rPr lang="en-US" altLang="zh-TW" dirty="0" err="1" smtClean="0"/>
                  <a:t>S</a:t>
                </a:r>
                <a:r>
                  <a:rPr lang="en-US" altLang="zh-TW" baseline="-25000" dirty="0" err="1" smtClean="0"/>
                  <a:t>rel</a:t>
                </a:r>
                <a:r>
                  <a:rPr lang="en-US" altLang="zh-TW" dirty="0" smtClean="0"/>
                  <a:t>(t,c5)=</a:t>
                </a:r>
                <a14:m>
                  <m:oMath xmlns:m="http://schemas.openxmlformats.org/officeDocument/2006/math">
                    <m:f>
                      <m:fPr>
                        <m:ctrlPr>
                          <a:rPr lang="en-US" altLang="zh-TW" i="1">
                            <a:latin typeface="Cambria Math"/>
                          </a:rPr>
                        </m:ctrlPr>
                      </m:fPr>
                      <m:num>
                        <m:r>
                          <a:rPr lang="en-US" altLang="zh-TW" i="1">
                            <a:latin typeface="Cambria Math"/>
                          </a:rPr>
                          <m:t>1</m:t>
                        </m:r>
                      </m:num>
                      <m:den>
                        <m:r>
                          <a:rPr lang="en-US" altLang="zh-TW" i="1" dirty="0">
                            <a:latin typeface="Cambria Math"/>
                          </a:rPr>
                          <m:t>0.2267</m:t>
                        </m:r>
                      </m:den>
                    </m:f>
                    <m:r>
                      <a:rPr lang="en-US" altLang="zh-TW">
                        <a:latin typeface="Cambria Math"/>
                      </a:rPr>
                      <m:t>∗0.</m:t>
                    </m:r>
                    <m:r>
                      <a:rPr lang="en-US" altLang="zh-TW" b="0" i="0" smtClean="0">
                        <a:latin typeface="Cambria Math"/>
                      </a:rPr>
                      <m:t>2</m:t>
                    </m:r>
                    <m:r>
                      <a:rPr lang="en-US" altLang="zh-TW">
                        <a:latin typeface="Cambria Math"/>
                      </a:rPr>
                      <m:t>∗</m:t>
                    </m:r>
                    <m:r>
                      <m:rPr>
                        <m:sty m:val="p"/>
                      </m:rPr>
                      <a:rPr lang="en-US" altLang="zh-TW">
                        <a:latin typeface="Cambria Math"/>
                      </a:rPr>
                      <m:t>log</m:t>
                    </m:r>
                    <m:f>
                      <m:fPr>
                        <m:ctrlPr>
                          <a:rPr lang="en-US" altLang="zh-TW" i="1" dirty="0">
                            <a:latin typeface="Cambria Math"/>
                          </a:rPr>
                        </m:ctrlPr>
                      </m:fPr>
                      <m:num>
                        <m:r>
                          <a:rPr lang="en-US" altLang="zh-TW" i="1" dirty="0">
                            <a:latin typeface="Cambria Math"/>
                          </a:rPr>
                          <m:t>0.</m:t>
                        </m:r>
                        <m:r>
                          <a:rPr lang="en-US" altLang="zh-TW" b="0" i="1" dirty="0" smtClean="0">
                            <a:latin typeface="Cambria Math"/>
                          </a:rPr>
                          <m:t>2</m:t>
                        </m:r>
                      </m:num>
                      <m:den>
                        <m:r>
                          <a:rPr lang="en-US" altLang="zh-TW" i="1" dirty="0">
                            <a:latin typeface="Cambria Math"/>
                          </a:rPr>
                          <m:t>0.0</m:t>
                        </m:r>
                        <m:r>
                          <a:rPr lang="en-US" altLang="zh-TW" b="0" i="1" dirty="0" smtClean="0">
                            <a:latin typeface="Cambria Math"/>
                          </a:rPr>
                          <m:t>6</m:t>
                        </m:r>
                      </m:den>
                    </m:f>
                  </m:oMath>
                </a14:m>
                <a:r>
                  <a:rPr lang="en-US" altLang="zh-TW" dirty="0"/>
                  <a:t> =</a:t>
                </a:r>
                <a14:m>
                  <m:oMath xmlns:m="http://schemas.openxmlformats.org/officeDocument/2006/math">
                    <m:r>
                      <a:rPr lang="en-US" altLang="zh-TW" dirty="0">
                        <a:latin typeface="Cambria Math"/>
                      </a:rPr>
                      <m:t> </m:t>
                    </m:r>
                    <m:f>
                      <m:fPr>
                        <m:ctrlPr>
                          <a:rPr lang="en-US" altLang="zh-TW" i="1" dirty="0">
                            <a:latin typeface="Cambria Math"/>
                          </a:rPr>
                        </m:ctrlPr>
                      </m:fPr>
                      <m:num>
                        <m:r>
                          <a:rPr lang="en-US" altLang="zh-TW" i="1" dirty="0">
                            <a:latin typeface="Cambria Math"/>
                          </a:rPr>
                          <m:t>0</m:t>
                        </m:r>
                        <m:r>
                          <a:rPr lang="en-US" altLang="zh-TW" b="0" i="1" dirty="0" smtClean="0">
                            <a:latin typeface="Cambria Math"/>
                          </a:rPr>
                          <m:t>.1046</m:t>
                        </m:r>
                      </m:num>
                      <m:den>
                        <m:r>
                          <a:rPr lang="en-US" altLang="zh-TW" i="1" dirty="0">
                            <a:latin typeface="Cambria Math"/>
                          </a:rPr>
                          <m:t>0.2267</m:t>
                        </m:r>
                      </m:den>
                    </m:f>
                  </m:oMath>
                </a14:m>
                <a:r>
                  <a:rPr lang="en-US" altLang="zh-TW" dirty="0"/>
                  <a:t> = </a:t>
                </a:r>
                <a:r>
                  <a:rPr lang="en-US" altLang="zh-TW" dirty="0" smtClean="0"/>
                  <a:t>0.4614</a:t>
                </a:r>
                <a:endParaRPr lang="zh-TW" altLang="zh-TW" dirty="0"/>
              </a:p>
              <a:p>
                <a:pPr marL="0" indent="0">
                  <a:buNone/>
                </a:pPr>
                <a:endParaRPr lang="zh-TW" altLang="zh-TW" b="1" dirty="0"/>
              </a:p>
              <a:p>
                <a:pPr marL="0" indent="0">
                  <a:buNone/>
                </a:pPr>
                <a:endParaRPr lang="zh-TW" altLang="zh-TW" dirty="0"/>
              </a:p>
              <a:p>
                <a:pPr marL="0" indent="0">
                  <a:buNone/>
                </a:pPr>
                <a:endParaRPr lang="zh-TW"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sz="quarter" idx="1"/>
              </p:nvPr>
            </p:nvSpPr>
            <p:spPr>
              <a:xfrm>
                <a:off x="457200" y="332656"/>
                <a:ext cx="7467600" cy="6141296"/>
              </a:xfrm>
              <a:blipFill rotWithShape="1">
                <a:blip r:embed="rId2"/>
                <a:stretch>
                  <a:fillRect b="-9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5"/>
          </p:nvPr>
        </p:nvSpPr>
        <p:spPr/>
        <p:txBody>
          <a:bodyPr/>
          <a:lstStyle/>
          <a:p>
            <a:fld id="{A4C84FAB-6C7C-488C-AFFE-F4D7CE640411}" type="slidenum">
              <a:rPr lang="zh-TW" altLang="en-US" smtClean="0"/>
              <a:t>12</a:t>
            </a:fld>
            <a:endParaRPr lang="zh-TW" altLang="en-US"/>
          </a:p>
        </p:txBody>
      </p:sp>
      <p:pic>
        <p:nvPicPr>
          <p:cNvPr id="5" name="圖片 4"/>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76672"/>
            <a:ext cx="3652049" cy="1008112"/>
          </a:xfrm>
          <a:prstGeom prst="rect">
            <a:avLst/>
          </a:prstGeom>
          <a:noFill/>
          <a:ln>
            <a:noFill/>
          </a:ln>
        </p:spPr>
      </p:pic>
    </p:spTree>
    <p:extLst>
      <p:ext uri="{BB962C8B-B14F-4D97-AF65-F5344CB8AC3E}">
        <p14:creationId xmlns:p14="http://schemas.microsoft.com/office/powerpoint/2010/main" val="1553085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 5"/>
          <p:cNvSpPr/>
          <p:nvPr/>
        </p:nvSpPr>
        <p:spPr>
          <a:xfrm>
            <a:off x="3617700" y="1211880"/>
            <a:ext cx="1296144" cy="100811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zh-TW" dirty="0" smtClean="0"/>
          </a:p>
          <a:p>
            <a:pPr algn="ctr"/>
            <a:r>
              <a:rPr lang="en-US" altLang="zh-TW" dirty="0" smtClean="0"/>
              <a:t>Target</a:t>
            </a:r>
          </a:p>
          <a:p>
            <a:pPr algn="ctr"/>
            <a:endParaRPr lang="zh-TW" altLang="en-US" dirty="0"/>
          </a:p>
        </p:txBody>
      </p:sp>
      <p:sp>
        <p:nvSpPr>
          <p:cNvPr id="7" name="橢圓 6"/>
          <p:cNvSpPr/>
          <p:nvPr/>
        </p:nvSpPr>
        <p:spPr>
          <a:xfrm>
            <a:off x="493653" y="3391188"/>
            <a:ext cx="1296144" cy="100811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zh-TW" dirty="0" smtClean="0"/>
          </a:p>
          <a:p>
            <a:pPr algn="ctr"/>
            <a:r>
              <a:rPr lang="en-US" altLang="zh-TW" dirty="0" smtClean="0"/>
              <a:t>C1</a:t>
            </a:r>
          </a:p>
          <a:p>
            <a:pPr algn="ctr"/>
            <a:endParaRPr lang="zh-TW" altLang="en-US" dirty="0"/>
          </a:p>
        </p:txBody>
      </p:sp>
      <p:sp>
        <p:nvSpPr>
          <p:cNvPr id="8" name="橢圓 7"/>
          <p:cNvSpPr/>
          <p:nvPr/>
        </p:nvSpPr>
        <p:spPr>
          <a:xfrm>
            <a:off x="2030454" y="3390432"/>
            <a:ext cx="1296144" cy="100811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zh-TW" dirty="0" smtClean="0"/>
          </a:p>
          <a:p>
            <a:pPr algn="ctr"/>
            <a:r>
              <a:rPr lang="en-US" altLang="zh-TW" dirty="0" smtClean="0"/>
              <a:t>C2</a:t>
            </a:r>
          </a:p>
          <a:p>
            <a:pPr algn="ctr"/>
            <a:endParaRPr lang="zh-TW" altLang="en-US" dirty="0"/>
          </a:p>
        </p:txBody>
      </p:sp>
      <p:sp>
        <p:nvSpPr>
          <p:cNvPr id="9" name="橢圓 8"/>
          <p:cNvSpPr/>
          <p:nvPr/>
        </p:nvSpPr>
        <p:spPr>
          <a:xfrm>
            <a:off x="3484541" y="3422167"/>
            <a:ext cx="1296144" cy="100811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zh-TW" dirty="0" smtClean="0"/>
          </a:p>
          <a:p>
            <a:pPr algn="ctr"/>
            <a:r>
              <a:rPr lang="en-US" altLang="zh-TW" dirty="0" smtClean="0"/>
              <a:t>C3</a:t>
            </a:r>
          </a:p>
          <a:p>
            <a:pPr algn="ctr"/>
            <a:endParaRPr lang="zh-TW" altLang="en-US" dirty="0"/>
          </a:p>
        </p:txBody>
      </p:sp>
      <p:sp>
        <p:nvSpPr>
          <p:cNvPr id="10" name="橢圓 9"/>
          <p:cNvSpPr/>
          <p:nvPr/>
        </p:nvSpPr>
        <p:spPr>
          <a:xfrm>
            <a:off x="5012689" y="3422167"/>
            <a:ext cx="1296144" cy="100811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zh-TW" dirty="0" smtClean="0"/>
          </a:p>
          <a:p>
            <a:pPr algn="ctr"/>
            <a:r>
              <a:rPr lang="en-US" altLang="zh-TW" dirty="0" smtClean="0"/>
              <a:t>C4</a:t>
            </a:r>
          </a:p>
          <a:p>
            <a:pPr algn="ctr"/>
            <a:endParaRPr lang="zh-TW" altLang="en-US" dirty="0"/>
          </a:p>
        </p:txBody>
      </p:sp>
      <p:cxnSp>
        <p:nvCxnSpPr>
          <p:cNvPr id="17" name="直線單箭頭接點 16"/>
          <p:cNvCxnSpPr/>
          <p:nvPr/>
        </p:nvCxnSpPr>
        <p:spPr>
          <a:xfrm flipH="1">
            <a:off x="1403648" y="1952501"/>
            <a:ext cx="2244817" cy="1469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直線單箭頭接點 18"/>
          <p:cNvCxnSpPr/>
          <p:nvPr/>
        </p:nvCxnSpPr>
        <p:spPr>
          <a:xfrm flipH="1">
            <a:off x="2843808" y="2178978"/>
            <a:ext cx="1080120" cy="12431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直線單箭頭接點 20"/>
          <p:cNvCxnSpPr>
            <a:stCxn id="6" idx="4"/>
          </p:cNvCxnSpPr>
          <p:nvPr/>
        </p:nvCxnSpPr>
        <p:spPr>
          <a:xfrm>
            <a:off x="4265772" y="2219992"/>
            <a:ext cx="0" cy="12386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直線單箭頭接點 22"/>
          <p:cNvCxnSpPr>
            <a:endCxn id="10" idx="0"/>
          </p:cNvCxnSpPr>
          <p:nvPr/>
        </p:nvCxnSpPr>
        <p:spPr>
          <a:xfrm>
            <a:off x="4648069" y="2178978"/>
            <a:ext cx="1012692" cy="12431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文字方塊 23"/>
          <p:cNvSpPr txBox="1"/>
          <p:nvPr/>
        </p:nvSpPr>
        <p:spPr>
          <a:xfrm>
            <a:off x="1546153" y="2448711"/>
            <a:ext cx="968601" cy="369332"/>
          </a:xfrm>
          <a:prstGeom prst="rect">
            <a:avLst/>
          </a:prstGeom>
          <a:noFill/>
        </p:spPr>
        <p:txBody>
          <a:bodyPr wrap="square" rtlCol="0">
            <a:spAutoFit/>
          </a:bodyPr>
          <a:lstStyle/>
          <a:p>
            <a:r>
              <a:rPr lang="en-US" altLang="zh-TW" dirty="0" smtClean="0"/>
              <a:t>0.072</a:t>
            </a:r>
            <a:endParaRPr lang="zh-TW" altLang="en-US" dirty="0"/>
          </a:p>
        </p:txBody>
      </p:sp>
      <p:sp>
        <p:nvSpPr>
          <p:cNvPr id="25" name="文字方塊 24"/>
          <p:cNvSpPr txBox="1"/>
          <p:nvPr/>
        </p:nvSpPr>
        <p:spPr>
          <a:xfrm>
            <a:off x="2560085" y="2640524"/>
            <a:ext cx="1020678" cy="369332"/>
          </a:xfrm>
          <a:prstGeom prst="rect">
            <a:avLst/>
          </a:prstGeom>
          <a:noFill/>
        </p:spPr>
        <p:txBody>
          <a:bodyPr wrap="square" rtlCol="0">
            <a:spAutoFit/>
          </a:bodyPr>
          <a:lstStyle/>
          <a:p>
            <a:r>
              <a:rPr lang="en-US" altLang="zh-TW" dirty="0" smtClean="0"/>
              <a:t>0.2126</a:t>
            </a:r>
            <a:endParaRPr lang="zh-TW" altLang="en-US" dirty="0"/>
          </a:p>
        </p:txBody>
      </p:sp>
      <p:sp>
        <p:nvSpPr>
          <p:cNvPr id="26" name="文字方塊 25"/>
          <p:cNvSpPr txBox="1"/>
          <p:nvPr/>
        </p:nvSpPr>
        <p:spPr>
          <a:xfrm>
            <a:off x="3648463" y="2363525"/>
            <a:ext cx="881904" cy="646331"/>
          </a:xfrm>
          <a:prstGeom prst="rect">
            <a:avLst/>
          </a:prstGeom>
          <a:noFill/>
        </p:spPr>
        <p:txBody>
          <a:bodyPr wrap="square" rtlCol="0">
            <a:spAutoFit/>
          </a:bodyPr>
          <a:lstStyle/>
          <a:p>
            <a:r>
              <a:rPr lang="en-US" altLang="zh-TW" dirty="0" smtClean="0"/>
              <a:t>   0.053</a:t>
            </a:r>
            <a:endParaRPr lang="zh-TW" altLang="en-US" dirty="0"/>
          </a:p>
        </p:txBody>
      </p:sp>
      <p:sp>
        <p:nvSpPr>
          <p:cNvPr id="27" name="文字方塊 26"/>
          <p:cNvSpPr txBox="1"/>
          <p:nvPr/>
        </p:nvSpPr>
        <p:spPr>
          <a:xfrm>
            <a:off x="4648069" y="2611584"/>
            <a:ext cx="1031432" cy="646331"/>
          </a:xfrm>
          <a:prstGeom prst="rect">
            <a:avLst/>
          </a:prstGeom>
          <a:noFill/>
        </p:spPr>
        <p:txBody>
          <a:bodyPr wrap="square" rtlCol="0">
            <a:spAutoFit/>
          </a:bodyPr>
          <a:lstStyle/>
          <a:p>
            <a:r>
              <a:rPr lang="en-US" altLang="zh-TW" dirty="0" smtClean="0"/>
              <a:t>0.2011</a:t>
            </a:r>
          </a:p>
          <a:p>
            <a:endParaRPr lang="en-US" altLang="zh-TW" dirty="0" smtClean="0"/>
          </a:p>
        </p:txBody>
      </p:sp>
      <p:sp>
        <p:nvSpPr>
          <p:cNvPr id="2" name="投影片編號版面配置區 1"/>
          <p:cNvSpPr>
            <a:spLocks noGrp="1"/>
          </p:cNvSpPr>
          <p:nvPr>
            <p:ph type="sldNum" sz="quarter" idx="15"/>
          </p:nvPr>
        </p:nvSpPr>
        <p:spPr/>
        <p:txBody>
          <a:bodyPr/>
          <a:lstStyle/>
          <a:p>
            <a:fld id="{A4C84FAB-6C7C-488C-AFFE-F4D7CE640411}" type="slidenum">
              <a:rPr lang="zh-TW" altLang="en-US" smtClean="0"/>
              <a:t>13</a:t>
            </a:fld>
            <a:endParaRPr lang="zh-TW" altLang="en-US"/>
          </a:p>
        </p:txBody>
      </p:sp>
      <p:sp>
        <p:nvSpPr>
          <p:cNvPr id="3" name="文字方塊 2"/>
          <p:cNvSpPr txBox="1"/>
          <p:nvPr/>
        </p:nvSpPr>
        <p:spPr>
          <a:xfrm>
            <a:off x="1477997" y="5052859"/>
            <a:ext cx="5231828" cy="1015663"/>
          </a:xfrm>
          <a:prstGeom prst="rect">
            <a:avLst/>
          </a:prstGeom>
          <a:noFill/>
        </p:spPr>
        <p:txBody>
          <a:bodyPr wrap="square" rtlCol="0">
            <a:spAutoFit/>
          </a:bodyPr>
          <a:lstStyle/>
          <a:p>
            <a:r>
              <a:rPr lang="zh-TW" altLang="en-US" dirty="0" smtClean="0"/>
              <a:t>其</a:t>
            </a:r>
            <a:r>
              <a:rPr lang="en-US" altLang="zh-TW" dirty="0" err="1"/>
              <a:t>S</a:t>
            </a:r>
            <a:r>
              <a:rPr lang="en-US" altLang="zh-TW" baseline="-25000" dirty="0" err="1"/>
              <a:t>rel</a:t>
            </a:r>
            <a:r>
              <a:rPr lang="zh-TW" altLang="en-US" dirty="0" smtClean="0"/>
              <a:t>除上</a:t>
            </a:r>
            <a:r>
              <a:rPr lang="en-US" altLang="zh-TW" dirty="0" err="1" smtClean="0"/>
              <a:t>D</a:t>
            </a:r>
            <a:r>
              <a:rPr lang="en-US" altLang="zh-TW" baseline="-25000" dirty="0" err="1" smtClean="0"/>
              <a:t>kl</a:t>
            </a:r>
            <a:r>
              <a:rPr lang="zh-TW" altLang="en-US" dirty="0" smtClean="0"/>
              <a:t>的用意是為了做正規化</a:t>
            </a:r>
            <a:endParaRPr lang="en-US" altLang="zh-TW" dirty="0" smtClean="0"/>
          </a:p>
          <a:p>
            <a:endParaRPr lang="en-US" altLang="zh-TW" sz="2400" dirty="0" smtClean="0"/>
          </a:p>
          <a:p>
            <a:endParaRPr lang="zh-TW" altLang="en-US" dirty="0"/>
          </a:p>
        </p:txBody>
      </p:sp>
      <p:cxnSp>
        <p:nvCxnSpPr>
          <p:cNvPr id="22" name="直線單箭頭接點 21"/>
          <p:cNvCxnSpPr/>
          <p:nvPr/>
        </p:nvCxnSpPr>
        <p:spPr>
          <a:xfrm>
            <a:off x="4913844" y="1844824"/>
            <a:ext cx="2034420" cy="157734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橢圓 27"/>
          <p:cNvSpPr/>
          <p:nvPr/>
        </p:nvSpPr>
        <p:spPr>
          <a:xfrm>
            <a:off x="6588224" y="3391133"/>
            <a:ext cx="1296144" cy="100811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zh-TW" dirty="0" smtClean="0"/>
          </a:p>
          <a:p>
            <a:pPr algn="ctr"/>
            <a:r>
              <a:rPr lang="en-US" altLang="zh-TW" dirty="0" smtClean="0"/>
              <a:t>C5</a:t>
            </a:r>
          </a:p>
          <a:p>
            <a:pPr algn="ctr"/>
            <a:endParaRPr lang="zh-TW" altLang="en-US" dirty="0"/>
          </a:p>
        </p:txBody>
      </p:sp>
      <p:sp>
        <p:nvSpPr>
          <p:cNvPr id="16" name="矩形 15"/>
          <p:cNvSpPr/>
          <p:nvPr/>
        </p:nvSpPr>
        <p:spPr>
          <a:xfrm>
            <a:off x="5863839" y="2317358"/>
            <a:ext cx="889987" cy="369332"/>
          </a:xfrm>
          <a:prstGeom prst="rect">
            <a:avLst/>
          </a:prstGeom>
        </p:spPr>
        <p:txBody>
          <a:bodyPr wrap="none">
            <a:spAutoFit/>
          </a:bodyPr>
          <a:lstStyle/>
          <a:p>
            <a:r>
              <a:rPr lang="en-US" altLang="zh-TW" dirty="0" smtClean="0"/>
              <a:t>0.4614</a:t>
            </a:r>
            <a:endParaRPr lang="en-US" altLang="zh-TW" dirty="0"/>
          </a:p>
        </p:txBody>
      </p:sp>
      <p:pic>
        <p:nvPicPr>
          <p:cNvPr id="40" name="圖片 39"/>
          <p:cNvPicPr/>
          <p:nvPr/>
        </p:nvPicPr>
        <p:blipFill>
          <a:blip r:embed="rId2">
            <a:extLst>
              <a:ext uri="{28A0092B-C50C-407E-A947-70E740481C1C}">
                <a14:useLocalDpi xmlns:a14="http://schemas.microsoft.com/office/drawing/2010/main" val="0"/>
              </a:ext>
            </a:extLst>
          </a:blip>
          <a:srcRect/>
          <a:stretch>
            <a:fillRect/>
          </a:stretch>
        </p:blipFill>
        <p:spPr bwMode="auto">
          <a:xfrm>
            <a:off x="852502" y="203768"/>
            <a:ext cx="3236914" cy="848968"/>
          </a:xfrm>
          <a:prstGeom prst="rect">
            <a:avLst/>
          </a:prstGeom>
          <a:noFill/>
          <a:ln>
            <a:noFill/>
          </a:ln>
        </p:spPr>
      </p:pic>
      <p:cxnSp>
        <p:nvCxnSpPr>
          <p:cNvPr id="47" name="直線接點 46"/>
          <p:cNvCxnSpPr/>
          <p:nvPr/>
        </p:nvCxnSpPr>
        <p:spPr>
          <a:xfrm>
            <a:off x="2030453" y="908720"/>
            <a:ext cx="484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2030453" y="40466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2030454" y="404664"/>
            <a:ext cx="495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2514754" y="404664"/>
            <a:ext cx="0"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619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000" dirty="0">
                <a:effectLst>
                  <a:outerShdw blurRad="38100" dist="38100" dir="2700000" algn="tl">
                    <a:srgbClr val="000000">
                      <a:alpha val="43137"/>
                    </a:srgbClr>
                  </a:outerShdw>
                </a:effectLst>
              </a:rPr>
              <a:t>FROM CO-OCCURRENCE TO RELATIONAL STRENGTH</a:t>
            </a:r>
            <a:endParaRPr lang="zh-TW" altLang="en-US" sz="2000" dirty="0"/>
          </a:p>
        </p:txBody>
      </p:sp>
      <p:sp>
        <p:nvSpPr>
          <p:cNvPr id="3" name="內容版面配置區 2"/>
          <p:cNvSpPr>
            <a:spLocks noGrp="1"/>
          </p:cNvSpPr>
          <p:nvPr>
            <p:ph sz="quarter" idx="1"/>
          </p:nvPr>
        </p:nvSpPr>
        <p:spPr/>
        <p:txBody>
          <a:bodyPr/>
          <a:lstStyle/>
          <a:p>
            <a:pPr marL="0" indent="0" algn="just">
              <a:buNone/>
            </a:pPr>
            <a:r>
              <a:rPr lang="en-US" altLang="zh-TW" dirty="0"/>
              <a:t>We are primarily interested in using </a:t>
            </a:r>
            <a:r>
              <a:rPr lang="en-US" altLang="zh-TW" dirty="0" err="1"/>
              <a:t>Srel</a:t>
            </a:r>
            <a:r>
              <a:rPr lang="en-US" altLang="zh-TW" dirty="0"/>
              <a:t>(t, c) to measure the relatedness of t to c relative to all other co-targets of t, rather than measuring relational strength in a global fashion. D</a:t>
            </a:r>
            <a:r>
              <a:rPr lang="en-US" altLang="zh-TW" baseline="-25000" dirty="0"/>
              <a:t>KL </a:t>
            </a:r>
            <a:r>
              <a:rPr lang="en-US" altLang="zh-TW" dirty="0"/>
              <a:t>is constant, So can be discarded:</a:t>
            </a:r>
            <a:endParaRPr lang="zh-TW" altLang="zh-TW" dirty="0"/>
          </a:p>
          <a:p>
            <a:endParaRPr lang="zh-TW" altLang="en-US"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14</a:t>
            </a:fld>
            <a:endParaRPr lang="zh-TW" altLang="en-US"/>
          </a:p>
        </p:txBody>
      </p:sp>
      <p:pic>
        <p:nvPicPr>
          <p:cNvPr id="5" name="圖片 4"/>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05064"/>
            <a:ext cx="4968552" cy="1584176"/>
          </a:xfrm>
          <a:prstGeom prst="rect">
            <a:avLst/>
          </a:prstGeom>
          <a:noFill/>
          <a:ln>
            <a:noFill/>
          </a:ln>
        </p:spPr>
      </p:pic>
    </p:spTree>
    <p:extLst>
      <p:ext uri="{BB962C8B-B14F-4D97-AF65-F5344CB8AC3E}">
        <p14:creationId xmlns:p14="http://schemas.microsoft.com/office/powerpoint/2010/main" val="165186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000" dirty="0">
                <a:effectLst>
                  <a:outerShdw blurRad="38100" dist="38100" dir="2700000" algn="tl">
                    <a:srgbClr val="000000">
                      <a:alpha val="43137"/>
                    </a:srgbClr>
                  </a:outerShdw>
                </a:effectLst>
              </a:rPr>
              <a:t>FROM CO-OCCURRENCE TO RELATIONAL STRENGTH</a:t>
            </a:r>
            <a:endParaRPr lang="zh-TW" altLang="en-US" sz="2000" dirty="0"/>
          </a:p>
        </p:txBody>
      </p:sp>
      <p:sp>
        <p:nvSpPr>
          <p:cNvPr id="3" name="內容版面配置區 2"/>
          <p:cNvSpPr>
            <a:spLocks noGrp="1"/>
          </p:cNvSpPr>
          <p:nvPr>
            <p:ph sz="quarter" idx="1"/>
          </p:nvPr>
        </p:nvSpPr>
        <p:spPr/>
        <p:txBody>
          <a:bodyPr/>
          <a:lstStyle/>
          <a:p>
            <a:pPr marL="0" indent="0" algn="just">
              <a:buNone/>
            </a:pPr>
            <a:r>
              <a:rPr lang="en-US" altLang="zh-TW" dirty="0"/>
              <a:t>This is particularly useful in </a:t>
            </a:r>
            <a:r>
              <a:rPr lang="en-US" altLang="zh-TW" u="sng" dirty="0"/>
              <a:t>suppressing words </a:t>
            </a:r>
            <a:r>
              <a:rPr lang="en-US" altLang="zh-TW" dirty="0"/>
              <a:t>like “article,” which tends to appear frequently with nouns that serve as titles of Wikipedia articles, despite the fact that those nouns are not generally semantically related to “article” at all.</a:t>
            </a:r>
            <a:endParaRPr lang="zh-TW" altLang="zh-TW" dirty="0"/>
          </a:p>
          <a:p>
            <a:endParaRPr lang="zh-TW" altLang="en-US"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15</a:t>
            </a:fld>
            <a:endParaRPr lang="zh-TW" altLang="en-US"/>
          </a:p>
        </p:txBody>
      </p:sp>
      <p:pic>
        <p:nvPicPr>
          <p:cNvPr id="9" name="圖片 8"/>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005064"/>
            <a:ext cx="5642653" cy="1296144"/>
          </a:xfrm>
          <a:prstGeom prst="rect">
            <a:avLst/>
          </a:prstGeom>
          <a:noFill/>
          <a:ln>
            <a:noFill/>
          </a:ln>
        </p:spPr>
      </p:pic>
    </p:spTree>
    <p:extLst>
      <p:ext uri="{BB962C8B-B14F-4D97-AF65-F5344CB8AC3E}">
        <p14:creationId xmlns:p14="http://schemas.microsoft.com/office/powerpoint/2010/main" val="2918388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en-US" altLang="zh-TW" sz="2400" dirty="0">
                <a:effectLst>
                  <a:outerShdw blurRad="38100" dist="38100" dir="2700000" algn="tl">
                    <a:srgbClr val="000000">
                      <a:alpha val="43137"/>
                    </a:srgbClr>
                  </a:outerShdw>
                </a:effectLst>
              </a:rPr>
              <a:t>FROM RELATIONAL STRENGTH TO CATEGORICAL RELATEDNESS</a:t>
            </a:r>
            <a:endParaRPr lang="zh-TW" altLang="zh-TW" sz="2400" dirty="0">
              <a:effectLst>
                <a:outerShdw blurRad="38100" dist="38100" dir="2700000" algn="tl">
                  <a:srgbClr val="000000">
                    <a:alpha val="43137"/>
                  </a:srgbClr>
                </a:outerShdw>
              </a:effectLst>
            </a:endParaRPr>
          </a:p>
        </p:txBody>
      </p:sp>
      <p:sp>
        <p:nvSpPr>
          <p:cNvPr id="3" name="內容版面配置區 2"/>
          <p:cNvSpPr>
            <a:spLocks noGrp="1"/>
          </p:cNvSpPr>
          <p:nvPr>
            <p:ph sz="quarter" idx="1"/>
          </p:nvPr>
        </p:nvSpPr>
        <p:spPr/>
        <p:txBody>
          <a:bodyPr/>
          <a:lstStyle/>
          <a:p>
            <a:pPr marL="0" indent="0">
              <a:buNone/>
            </a:pPr>
            <a:r>
              <a:rPr lang="en-US" altLang="zh-TW" dirty="0"/>
              <a:t>To find related nouns:</a:t>
            </a:r>
            <a:endParaRPr lang="zh-TW" altLang="zh-TW" dirty="0"/>
          </a:p>
          <a:p>
            <a:pPr marL="0" indent="0">
              <a:buNone/>
            </a:pPr>
            <a:r>
              <a:rPr lang="en-US" altLang="zh-TW" dirty="0"/>
              <a:t>Notion of mutual </a:t>
            </a:r>
            <a:r>
              <a:rPr lang="en-US" altLang="zh-TW" dirty="0" smtClean="0"/>
              <a:t>relatedness</a:t>
            </a:r>
          </a:p>
          <a:p>
            <a:r>
              <a:rPr lang="en-US" altLang="zh-TW" dirty="0"/>
              <a:t>Defined: </a:t>
            </a:r>
            <a:endParaRPr lang="zh-TW" altLang="zh-TW" dirty="0"/>
          </a:p>
          <a:p>
            <a:pPr marL="0" indent="0">
              <a:buNone/>
            </a:pPr>
            <a:r>
              <a:rPr lang="en-US" altLang="zh-TW" b="1" dirty="0" smtClean="0"/>
              <a:t>   m</a:t>
            </a:r>
            <a:r>
              <a:rPr lang="en-US" altLang="zh-TW" b="1" baseline="-25000" dirty="0" smtClean="0"/>
              <a:t>x</a:t>
            </a:r>
            <a:r>
              <a:rPr lang="en-US" altLang="zh-TW" b="1" dirty="0" smtClean="0"/>
              <a:t>(t)[ </a:t>
            </a:r>
            <a:r>
              <a:rPr lang="en-US" altLang="zh-TW" i="1" dirty="0" smtClean="0"/>
              <a:t>The set of all nouns mutually related to t </a:t>
            </a:r>
          </a:p>
          <a:p>
            <a:pPr marL="0" indent="0">
              <a:buNone/>
            </a:pPr>
            <a:r>
              <a:rPr lang="en-US" altLang="zh-TW" i="1" dirty="0" smtClean="0"/>
              <a:t>   within x%</a:t>
            </a:r>
            <a:r>
              <a:rPr lang="en-US" altLang="zh-TW" b="1" dirty="0" smtClean="0"/>
              <a:t>]</a:t>
            </a:r>
            <a:r>
              <a:rPr lang="en-US" altLang="zh-TW" dirty="0" smtClean="0"/>
              <a:t>:</a:t>
            </a:r>
            <a:endParaRPr lang="zh-TW" altLang="zh-TW" dirty="0" smtClean="0"/>
          </a:p>
          <a:p>
            <a:pPr marL="0" indent="0" algn="just">
              <a:buNone/>
            </a:pPr>
            <a:r>
              <a:rPr lang="en-US" altLang="zh-TW" dirty="0" smtClean="0"/>
              <a:t>   if </a:t>
            </a:r>
            <a:r>
              <a:rPr lang="en-US" altLang="zh-TW" dirty="0"/>
              <a:t>c is in the top x% of t’s most strongly related </a:t>
            </a:r>
            <a:r>
              <a:rPr lang="en-US" altLang="zh-TW" dirty="0" smtClean="0"/>
              <a:t>co-</a:t>
            </a:r>
          </a:p>
          <a:p>
            <a:pPr marL="0" indent="0" algn="just">
              <a:buNone/>
            </a:pPr>
            <a:r>
              <a:rPr lang="en-US" altLang="zh-TW" dirty="0"/>
              <a:t> </a:t>
            </a:r>
            <a:r>
              <a:rPr lang="en-US" altLang="zh-TW" dirty="0" smtClean="0"/>
              <a:t>  targets </a:t>
            </a:r>
            <a:r>
              <a:rPr lang="en-US" altLang="zh-TW" dirty="0"/>
              <a:t>(sorted by </a:t>
            </a:r>
            <a:r>
              <a:rPr lang="en-US" altLang="zh-TW" dirty="0" err="1"/>
              <a:t>S</a:t>
            </a:r>
            <a:r>
              <a:rPr lang="en-US" altLang="zh-TW" baseline="-25000" dirty="0" err="1"/>
              <a:t>rel</a:t>
            </a:r>
            <a:r>
              <a:rPr lang="en-US" altLang="zh-TW" dirty="0"/>
              <a:t>),and t is in the top x% of </a:t>
            </a:r>
            <a:r>
              <a:rPr lang="en-US" altLang="zh-TW" dirty="0" smtClean="0"/>
              <a:t>c’s</a:t>
            </a:r>
          </a:p>
          <a:p>
            <a:pPr marL="0" indent="0" algn="just">
              <a:buNone/>
            </a:pPr>
            <a:r>
              <a:rPr lang="en-US" altLang="zh-TW" dirty="0"/>
              <a:t> </a:t>
            </a:r>
            <a:r>
              <a:rPr lang="en-US" altLang="zh-TW" dirty="0" smtClean="0"/>
              <a:t>  </a:t>
            </a:r>
            <a:r>
              <a:rPr lang="en-US" altLang="zh-TW" dirty="0"/>
              <a:t>most strongly related co-targets, we say that t </a:t>
            </a:r>
            <a:endParaRPr lang="en-US" altLang="zh-TW" dirty="0" smtClean="0"/>
          </a:p>
          <a:p>
            <a:pPr marL="0" indent="0" algn="just">
              <a:buNone/>
            </a:pPr>
            <a:r>
              <a:rPr lang="en-US" altLang="zh-TW" dirty="0"/>
              <a:t> </a:t>
            </a:r>
            <a:r>
              <a:rPr lang="en-US" altLang="zh-TW" dirty="0" smtClean="0"/>
              <a:t>  and </a:t>
            </a:r>
            <a:r>
              <a:rPr lang="en-US" altLang="zh-TW" dirty="0"/>
              <a:t>c are mutually related within x%. </a:t>
            </a:r>
            <a:endParaRPr lang="zh-TW" altLang="zh-TW" dirty="0"/>
          </a:p>
          <a:p>
            <a:pPr marL="0" indent="0">
              <a:buNone/>
            </a:pPr>
            <a:endParaRPr lang="zh-TW" altLang="zh-TW" dirty="0"/>
          </a:p>
          <a:p>
            <a:endParaRPr lang="zh-TW" altLang="en-US"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16</a:t>
            </a:fld>
            <a:endParaRPr lang="zh-TW" altLang="en-US"/>
          </a:p>
        </p:txBody>
      </p:sp>
    </p:spTree>
    <p:extLst>
      <p:ext uri="{BB962C8B-B14F-4D97-AF65-F5344CB8AC3E}">
        <p14:creationId xmlns:p14="http://schemas.microsoft.com/office/powerpoint/2010/main" val="1598932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400" dirty="0">
                <a:effectLst>
                  <a:outerShdw blurRad="38100" dist="38100" dir="2700000" algn="tl">
                    <a:srgbClr val="000000">
                      <a:alpha val="43137"/>
                    </a:srgbClr>
                  </a:outerShdw>
                </a:effectLst>
              </a:rPr>
              <a:t>FROM RELATIONAL STRENGTH TO CATEGORICAL RELATEDNESS</a:t>
            </a:r>
            <a:endParaRPr lang="zh-TW" altLang="en-US" sz="2400" dirty="0"/>
          </a:p>
        </p:txBody>
      </p:sp>
      <p:sp>
        <p:nvSpPr>
          <p:cNvPr id="3" name="內容版面配置區 2"/>
          <p:cNvSpPr>
            <a:spLocks noGrp="1"/>
          </p:cNvSpPr>
          <p:nvPr>
            <p:ph sz="quarter" idx="1"/>
          </p:nvPr>
        </p:nvSpPr>
        <p:spPr/>
        <p:txBody>
          <a:bodyPr/>
          <a:lstStyle/>
          <a:p>
            <a:pPr marL="0" indent="0">
              <a:buNone/>
            </a:pPr>
            <a:endParaRPr lang="en-US" altLang="zh-TW" dirty="0" smtClean="0"/>
          </a:p>
          <a:p>
            <a:pPr marL="0" indent="0">
              <a:buNone/>
            </a:pPr>
            <a:r>
              <a:rPr lang="en-US" altLang="zh-TW" dirty="0" smtClean="0"/>
              <a:t>Process </a:t>
            </a:r>
            <a:r>
              <a:rPr lang="en-US" altLang="zh-TW" dirty="0"/>
              <a:t>(find related nouns</a:t>
            </a:r>
            <a:r>
              <a:rPr lang="en-US" altLang="zh-TW" dirty="0" smtClean="0"/>
              <a:t>):</a:t>
            </a:r>
          </a:p>
          <a:p>
            <a:pPr marL="0" indent="0">
              <a:buNone/>
            </a:pPr>
            <a:endParaRPr lang="zh-TW" altLang="zh-TW" dirty="0"/>
          </a:p>
          <a:p>
            <a:pPr marL="457200" lvl="0" indent="-457200">
              <a:buFont typeface="+mj-lt"/>
              <a:buAutoNum type="arabicParenR"/>
            </a:pPr>
            <a:r>
              <a:rPr lang="en-US" altLang="zh-TW" dirty="0"/>
              <a:t>To find the nouns categorically related to a target, t, we let </a:t>
            </a:r>
            <a:r>
              <a:rPr lang="en-US" altLang="zh-TW" u="sng" dirty="0"/>
              <a:t>x = 20</a:t>
            </a:r>
            <a:r>
              <a:rPr lang="en-US" altLang="zh-TW" dirty="0"/>
              <a:t> and find the initial set, m</a:t>
            </a:r>
            <a:r>
              <a:rPr lang="en-US" altLang="zh-TW" baseline="-25000" dirty="0"/>
              <a:t>x</a:t>
            </a:r>
            <a:r>
              <a:rPr lang="en-US" altLang="zh-TW" dirty="0"/>
              <a:t>(t).</a:t>
            </a:r>
            <a:endParaRPr lang="zh-TW" altLang="zh-TW" dirty="0"/>
          </a:p>
          <a:p>
            <a:pPr marL="457200" indent="-457200">
              <a:buFont typeface="+mj-lt"/>
              <a:buAutoNum type="arabicParenR"/>
            </a:pPr>
            <a:r>
              <a:rPr lang="en-US" altLang="zh-TW" dirty="0"/>
              <a:t>Then expand this set by </a:t>
            </a:r>
            <a:r>
              <a:rPr lang="en-US" altLang="zh-TW" u="sng" dirty="0"/>
              <a:t>incrementing x until 5 iterations pass without t being related to any additional co-targets</a:t>
            </a:r>
            <a:r>
              <a:rPr lang="en-US" altLang="zh-TW" dirty="0"/>
              <a:t>.</a:t>
            </a:r>
            <a:endParaRPr lang="zh-TW" altLang="en-US"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17</a:t>
            </a:fld>
            <a:endParaRPr lang="zh-TW" altLang="en-US"/>
          </a:p>
        </p:txBody>
      </p:sp>
    </p:spTree>
    <p:extLst>
      <p:ext uri="{BB962C8B-B14F-4D97-AF65-F5344CB8AC3E}">
        <p14:creationId xmlns:p14="http://schemas.microsoft.com/office/powerpoint/2010/main" val="3826358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5"/>
          </p:nvPr>
        </p:nvSpPr>
        <p:spPr/>
        <p:txBody>
          <a:bodyPr/>
          <a:lstStyle/>
          <a:p>
            <a:fld id="{A4C84FAB-6C7C-488C-AFFE-F4D7CE640411}" type="slidenum">
              <a:rPr lang="zh-TW" altLang="en-US" smtClean="0"/>
              <a:t>18</a:t>
            </a:fld>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664"/>
            <a:ext cx="6003181" cy="618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926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2700" dirty="0"/>
              <a:t>The method exhibits important properties :</a:t>
            </a:r>
            <a:r>
              <a:rPr lang="en-US" altLang="zh-TW" dirty="0"/>
              <a:t/>
            </a:r>
            <a:br>
              <a:rPr lang="en-US" altLang="zh-TW" dirty="0"/>
            </a:br>
            <a:endParaRPr lang="zh-TW" altLang="en-US" dirty="0"/>
          </a:p>
        </p:txBody>
      </p:sp>
      <p:sp>
        <p:nvSpPr>
          <p:cNvPr id="3" name="內容版面配置區 2"/>
          <p:cNvSpPr>
            <a:spLocks noGrp="1"/>
          </p:cNvSpPr>
          <p:nvPr>
            <p:ph sz="quarter" idx="1"/>
          </p:nvPr>
        </p:nvSpPr>
        <p:spPr/>
        <p:txBody>
          <a:bodyPr>
            <a:normAutofit/>
          </a:bodyPr>
          <a:lstStyle/>
          <a:p>
            <a:pPr>
              <a:buFont typeface="Wingdings" pitchFamily="2" charset="2"/>
              <a:buChar char="Ø"/>
            </a:pPr>
            <a:r>
              <a:rPr lang="en-US" altLang="zh-TW" dirty="0" smtClean="0"/>
              <a:t>This </a:t>
            </a:r>
            <a:r>
              <a:rPr lang="en-US" altLang="zh-TW" dirty="0"/>
              <a:t>gradation makes </a:t>
            </a:r>
            <a:r>
              <a:rPr lang="en-US" altLang="zh-TW" dirty="0" smtClean="0"/>
              <a:t>it</a:t>
            </a:r>
            <a:r>
              <a:rPr lang="en-US" altLang="zh-TW" dirty="0"/>
              <a:t> </a:t>
            </a:r>
            <a:r>
              <a:rPr lang="en-US" altLang="zh-TW" dirty="0" smtClean="0"/>
              <a:t>impossible </a:t>
            </a:r>
            <a:r>
              <a:rPr lang="en-US" altLang="zh-TW" dirty="0"/>
              <a:t>even for human judges to find a clear cutoff </a:t>
            </a:r>
            <a:endParaRPr lang="en-US" altLang="zh-TW" dirty="0" smtClean="0"/>
          </a:p>
          <a:p>
            <a:pPr>
              <a:buFont typeface="Wingdings" pitchFamily="2" charset="2"/>
              <a:buChar char="Ø"/>
            </a:pPr>
            <a:endParaRPr lang="en-US" altLang="zh-TW" dirty="0" smtClean="0"/>
          </a:p>
          <a:p>
            <a:pPr>
              <a:buFont typeface="Wingdings" pitchFamily="2" charset="2"/>
              <a:buChar char="Ø"/>
            </a:pPr>
            <a:r>
              <a:rPr lang="en-US" altLang="zh-TW" dirty="0" smtClean="0"/>
              <a:t>Stringent </a:t>
            </a:r>
            <a:r>
              <a:rPr lang="en-US" altLang="zh-TW" dirty="0"/>
              <a:t>requirement causes us to miss some related noun </a:t>
            </a:r>
            <a:r>
              <a:rPr lang="en-US" altLang="zh-TW" dirty="0" smtClean="0"/>
              <a:t>pairs.</a:t>
            </a:r>
          </a:p>
          <a:p>
            <a:pPr>
              <a:buFont typeface="Wingdings" pitchFamily="2" charset="2"/>
              <a:buChar char="Ø"/>
            </a:pPr>
            <a:endParaRPr lang="zh-TW" altLang="zh-TW" dirty="0"/>
          </a:p>
          <a:p>
            <a:pPr marL="0" indent="0">
              <a:buNone/>
            </a:pPr>
            <a:r>
              <a:rPr lang="en-US" altLang="zh-TW" dirty="0" smtClean="0"/>
              <a:t>Ex</a:t>
            </a:r>
            <a:r>
              <a:rPr lang="en-US" altLang="zh-TW" dirty="0"/>
              <a:t>: </a:t>
            </a:r>
            <a:r>
              <a:rPr lang="en-US" altLang="zh-TW" dirty="0" smtClean="0"/>
              <a:t>                 “</a:t>
            </a:r>
            <a:r>
              <a:rPr lang="en-US" altLang="zh-TW" dirty="0"/>
              <a:t>penguin” and “iceberg” </a:t>
            </a:r>
            <a:endParaRPr lang="en-US" altLang="zh-TW" dirty="0" smtClean="0"/>
          </a:p>
          <a:p>
            <a:pPr marL="0" indent="0" algn="ctr">
              <a:buNone/>
            </a:pPr>
            <a:endParaRPr lang="en-US" altLang="zh-TW" dirty="0" smtClean="0"/>
          </a:p>
          <a:p>
            <a:pPr marL="0" indent="0" algn="ctr">
              <a:buNone/>
            </a:pPr>
            <a:r>
              <a:rPr lang="en-US" altLang="zh-TW" dirty="0"/>
              <a:t>“penguin” and “</a:t>
            </a:r>
            <a:r>
              <a:rPr lang="en-US" altLang="zh-TW" dirty="0" smtClean="0"/>
              <a:t>ice” </a:t>
            </a:r>
          </a:p>
          <a:p>
            <a:pPr marL="0" indent="0" algn="ctr">
              <a:buNone/>
            </a:pPr>
            <a:endParaRPr lang="en-US" altLang="zh-TW" dirty="0" smtClean="0"/>
          </a:p>
          <a:p>
            <a:pPr marL="0" indent="0" algn="ctr">
              <a:buNone/>
            </a:pPr>
            <a:r>
              <a:rPr lang="en-US" altLang="zh-TW" dirty="0" smtClean="0"/>
              <a:t>“penguin to ice” “ice to penguin”</a:t>
            </a:r>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19</a:t>
            </a:fld>
            <a:endParaRPr lang="zh-TW" altLang="en-US"/>
          </a:p>
        </p:txBody>
      </p:sp>
      <p:sp>
        <p:nvSpPr>
          <p:cNvPr id="5" name="向下箭號 4"/>
          <p:cNvSpPr/>
          <p:nvPr/>
        </p:nvSpPr>
        <p:spPr>
          <a:xfrm>
            <a:off x="3923928" y="5373216"/>
            <a:ext cx="432048" cy="57606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1931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     </a:t>
            </a:r>
            <a:r>
              <a:rPr lang="en-US" altLang="zh-TW" dirty="0" smtClean="0">
                <a:effectLst>
                  <a:outerShdw blurRad="38100" dist="38100" dir="2700000" algn="tl">
                    <a:srgbClr val="000000">
                      <a:alpha val="43137"/>
                    </a:srgbClr>
                  </a:outerShdw>
                </a:effectLst>
              </a:rPr>
              <a:t>Outline</a:t>
            </a:r>
            <a:endParaRPr lang="zh-TW" altLang="en-US" dirty="0">
              <a:effectLst>
                <a:outerShdw blurRad="38100" dist="38100" dir="2700000" algn="tl">
                  <a:srgbClr val="000000">
                    <a:alpha val="43137"/>
                  </a:srgbClr>
                </a:outerShdw>
              </a:effectLst>
            </a:endParaRPr>
          </a:p>
        </p:txBody>
      </p:sp>
      <p:sp>
        <p:nvSpPr>
          <p:cNvPr id="3" name="內容版面配置區 2"/>
          <p:cNvSpPr>
            <a:spLocks noGrp="1"/>
          </p:cNvSpPr>
          <p:nvPr>
            <p:ph sz="quarter" idx="1"/>
          </p:nvPr>
        </p:nvSpPr>
        <p:spPr>
          <a:xfrm>
            <a:off x="755576" y="1772816"/>
            <a:ext cx="7931224" cy="4353347"/>
          </a:xfrm>
        </p:spPr>
        <p:txBody>
          <a:bodyPr>
            <a:normAutofit/>
          </a:bodyPr>
          <a:lstStyle/>
          <a:p>
            <a:r>
              <a:rPr lang="en-US" altLang="zh-TW" sz="2800" dirty="0" smtClean="0"/>
              <a:t>Introduction</a:t>
            </a:r>
          </a:p>
          <a:p>
            <a:r>
              <a:rPr lang="en-US" altLang="zh-TW" sz="2800" dirty="0" smtClean="0"/>
              <a:t>Relational strength</a:t>
            </a:r>
          </a:p>
          <a:p>
            <a:r>
              <a:rPr lang="en-US" altLang="zh-TW" sz="2800" dirty="0" smtClean="0"/>
              <a:t>Categorical relatedness</a:t>
            </a:r>
          </a:p>
          <a:p>
            <a:r>
              <a:rPr lang="en-US" altLang="zh-TW" sz="2800" dirty="0" smtClean="0"/>
              <a:t>Disambiguate nouns</a:t>
            </a:r>
          </a:p>
          <a:p>
            <a:r>
              <a:rPr lang="en-US" altLang="zh-TW" sz="2800" dirty="0" smtClean="0"/>
              <a:t>Evaluation</a:t>
            </a:r>
          </a:p>
          <a:p>
            <a:r>
              <a:rPr lang="en-US" altLang="zh-TW" sz="2800" dirty="0" smtClean="0"/>
              <a:t>Conclusion</a:t>
            </a:r>
          </a:p>
          <a:p>
            <a:pPr marL="0" indent="0">
              <a:buNone/>
            </a:pPr>
            <a:endParaRPr lang="en-US" altLang="zh-TW" sz="2800" dirty="0" smtClean="0"/>
          </a:p>
          <a:p>
            <a:endParaRPr lang="zh-TW" altLang="zh-TW" sz="2800" dirty="0"/>
          </a:p>
          <a:p>
            <a:endParaRPr lang="zh-TW" altLang="en-US" sz="2800"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2</a:t>
            </a:fld>
            <a:endParaRPr lang="zh-TW" altLang="en-US"/>
          </a:p>
        </p:txBody>
      </p:sp>
    </p:spTree>
    <p:extLst>
      <p:ext uri="{BB962C8B-B14F-4D97-AF65-F5344CB8AC3E}">
        <p14:creationId xmlns:p14="http://schemas.microsoft.com/office/powerpoint/2010/main" val="2096034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en-US" altLang="zh-TW" sz="3200" dirty="0">
                <a:effectLst>
                  <a:outerShdw blurRad="38100" dist="38100" dir="2700000" algn="tl">
                    <a:srgbClr val="000000">
                      <a:alpha val="43137"/>
                    </a:srgbClr>
                  </a:outerShdw>
                </a:effectLst>
              </a:rPr>
              <a:t>FROM NOUNS TO CONCEPTS</a:t>
            </a:r>
            <a:endParaRPr lang="zh-TW" altLang="zh-TW" sz="3200" dirty="0">
              <a:effectLst>
                <a:outerShdw blurRad="38100" dist="38100" dir="2700000" algn="tl">
                  <a:srgbClr val="000000">
                    <a:alpha val="43137"/>
                  </a:srgbClr>
                </a:outerShdw>
              </a:effectLst>
            </a:endParaRPr>
          </a:p>
        </p:txBody>
      </p:sp>
      <p:sp>
        <p:nvSpPr>
          <p:cNvPr id="3" name="內容版面配置區 2"/>
          <p:cNvSpPr>
            <a:spLocks noGrp="1"/>
          </p:cNvSpPr>
          <p:nvPr>
            <p:ph sz="quarter" idx="1"/>
          </p:nvPr>
        </p:nvSpPr>
        <p:spPr/>
        <p:txBody>
          <a:bodyPr>
            <a:normAutofit/>
          </a:bodyPr>
          <a:lstStyle/>
          <a:p>
            <a:pPr marL="0" indent="0">
              <a:buNone/>
            </a:pPr>
            <a:r>
              <a:rPr lang="en-US" altLang="zh-TW" dirty="0"/>
              <a:t>Disambiguate the </a:t>
            </a:r>
            <a:r>
              <a:rPr lang="en-US" altLang="zh-TW" dirty="0" smtClean="0"/>
              <a:t> </a:t>
            </a:r>
            <a:r>
              <a:rPr lang="en-US" altLang="zh-TW" dirty="0"/>
              <a:t>nouns(3 method</a:t>
            </a:r>
            <a:r>
              <a:rPr lang="en-US" altLang="zh-TW" dirty="0" smtClean="0"/>
              <a:t>):</a:t>
            </a:r>
          </a:p>
          <a:p>
            <a:pPr marL="0" indent="0">
              <a:buNone/>
            </a:pPr>
            <a:endParaRPr lang="zh-TW" altLang="zh-TW" dirty="0"/>
          </a:p>
          <a:p>
            <a:pPr marL="457200" lvl="0" indent="-457200">
              <a:buFont typeface="+mj-lt"/>
              <a:buAutoNum type="arabicPeriod"/>
            </a:pPr>
            <a:r>
              <a:rPr lang="en-US" altLang="zh-TW" dirty="0" err="1"/>
              <a:t>Subsumption</a:t>
            </a:r>
            <a:r>
              <a:rPr lang="en-US" altLang="zh-TW" dirty="0"/>
              <a:t> </a:t>
            </a:r>
            <a:r>
              <a:rPr lang="en-US" altLang="zh-TW" dirty="0" smtClean="0"/>
              <a:t>Method</a:t>
            </a:r>
            <a:endParaRPr lang="zh-TW" altLang="zh-TW" dirty="0"/>
          </a:p>
          <a:p>
            <a:pPr marL="457200" lvl="0" indent="-457200">
              <a:buFont typeface="+mj-lt"/>
              <a:buAutoNum type="arabicPeriod"/>
            </a:pPr>
            <a:r>
              <a:rPr lang="en-US" altLang="zh-TW" dirty="0"/>
              <a:t>Gloss Method</a:t>
            </a:r>
            <a:endParaRPr lang="zh-TW" altLang="zh-TW" dirty="0"/>
          </a:p>
          <a:p>
            <a:pPr marL="457200" indent="-457200">
              <a:buFont typeface="+mj-lt"/>
              <a:buAutoNum type="arabicPeriod"/>
            </a:pPr>
            <a:r>
              <a:rPr lang="en-US" altLang="zh-TW" dirty="0" err="1" smtClean="0"/>
              <a:t>Selectional</a:t>
            </a:r>
            <a:r>
              <a:rPr lang="en-US" altLang="zh-TW" dirty="0" smtClean="0"/>
              <a:t> </a:t>
            </a:r>
            <a:r>
              <a:rPr lang="en-US" altLang="zh-TW" dirty="0"/>
              <a:t>Preference </a:t>
            </a:r>
            <a:r>
              <a:rPr lang="en-US" altLang="zh-TW" dirty="0" smtClean="0"/>
              <a:t>Method</a:t>
            </a:r>
          </a:p>
          <a:p>
            <a:pPr marL="0" indent="0">
              <a:buNone/>
            </a:pPr>
            <a:r>
              <a:rPr lang="en-US" altLang="zh-TW" dirty="0" smtClean="0"/>
              <a:t>   </a:t>
            </a:r>
            <a:r>
              <a:rPr lang="en-US" altLang="zh-TW" sz="1800" dirty="0" err="1" smtClean="0"/>
              <a:t>selectional</a:t>
            </a:r>
            <a:r>
              <a:rPr lang="en-US" altLang="zh-TW" sz="1800" dirty="0" smtClean="0"/>
              <a:t> association A(</a:t>
            </a:r>
            <a:r>
              <a:rPr lang="en-US" altLang="zh-TW" sz="1800" dirty="0" err="1" smtClean="0"/>
              <a:t>t,c</a:t>
            </a:r>
            <a:r>
              <a:rPr lang="en-US" altLang="zh-TW" sz="1800" dirty="0" smtClean="0"/>
              <a:t>):</a:t>
            </a:r>
          </a:p>
          <a:p>
            <a:pPr marL="457200" indent="-457200">
              <a:buFont typeface="+mj-lt"/>
              <a:buAutoNum type="arabicPeriod"/>
            </a:pPr>
            <a:endParaRPr lang="en-US" altLang="zh-TW" dirty="0"/>
          </a:p>
          <a:p>
            <a:pPr marL="457200" indent="-457200">
              <a:buFont typeface="+mj-lt"/>
              <a:buAutoNum type="arabicPeriod"/>
            </a:pPr>
            <a:endParaRPr lang="en-US" altLang="zh-TW" dirty="0" smtClean="0"/>
          </a:p>
          <a:p>
            <a:pPr marL="457200" indent="-457200" algn="just">
              <a:buFont typeface="+mj-lt"/>
              <a:buAutoNum type="arabicPeriod"/>
            </a:pPr>
            <a:endParaRPr lang="en-US" altLang="zh-TW" dirty="0"/>
          </a:p>
          <a:p>
            <a:pPr marL="0" indent="0" algn="just">
              <a:buNone/>
            </a:pPr>
            <a:r>
              <a:rPr lang="en-US" altLang="zh-TW" sz="1600" dirty="0"/>
              <a:t>C is the set of concepts in </a:t>
            </a:r>
            <a:r>
              <a:rPr lang="en-US" altLang="zh-TW" sz="1600" dirty="0" err="1"/>
              <a:t>WordNet</a:t>
            </a:r>
            <a:r>
              <a:rPr lang="en-US" altLang="zh-TW" sz="1600" dirty="0"/>
              <a:t> denoted by </a:t>
            </a:r>
            <a:r>
              <a:rPr lang="en-US" altLang="zh-TW" sz="1600" dirty="0" smtClean="0"/>
              <a:t>the </a:t>
            </a:r>
            <a:r>
              <a:rPr lang="en-US" altLang="zh-TW" sz="1600" dirty="0" err="1" smtClean="0"/>
              <a:t>monosemous</a:t>
            </a:r>
            <a:r>
              <a:rPr lang="en-US" altLang="zh-TW" sz="1600" dirty="0" smtClean="0"/>
              <a:t> </a:t>
            </a:r>
            <a:r>
              <a:rPr lang="en-US" altLang="zh-TW" sz="1600" dirty="0"/>
              <a:t>nouns that are related to t</a:t>
            </a:r>
            <a:endParaRPr lang="zh-TW" altLang="zh-TW" sz="1600" dirty="0"/>
          </a:p>
          <a:p>
            <a:pPr marL="457200" indent="-457200">
              <a:buFont typeface="+mj-lt"/>
              <a:buAutoNum type="arabicPeriod"/>
            </a:pPr>
            <a:endParaRPr lang="zh-TW" altLang="en-US" sz="1200"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20</a:t>
            </a:fld>
            <a:endParaRPr lang="zh-TW" altLang="en-US"/>
          </a:p>
        </p:txBody>
      </p:sp>
      <p:pic>
        <p:nvPicPr>
          <p:cNvPr id="5" name="圖片 4"/>
          <p:cNvPicPr/>
          <p:nvPr/>
        </p:nvPicPr>
        <p:blipFill>
          <a:blip r:embed="rId3">
            <a:extLst>
              <a:ext uri="{28A0092B-C50C-407E-A947-70E740481C1C}">
                <a14:useLocalDpi xmlns:a14="http://schemas.microsoft.com/office/drawing/2010/main" val="0"/>
              </a:ext>
            </a:extLst>
          </a:blip>
          <a:srcRect/>
          <a:stretch>
            <a:fillRect/>
          </a:stretch>
        </p:blipFill>
        <p:spPr bwMode="auto">
          <a:xfrm>
            <a:off x="611560" y="4293096"/>
            <a:ext cx="3528392" cy="792088"/>
          </a:xfrm>
          <a:prstGeom prst="rect">
            <a:avLst/>
          </a:prstGeom>
          <a:noFill/>
          <a:ln>
            <a:noFill/>
          </a:ln>
        </p:spPr>
      </p:pic>
      <p:pic>
        <p:nvPicPr>
          <p:cNvPr id="6" name="圖片 5"/>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19623"/>
            <a:ext cx="3384376" cy="1296144"/>
          </a:xfrm>
          <a:prstGeom prst="rect">
            <a:avLst/>
          </a:prstGeom>
          <a:noFill/>
          <a:ln>
            <a:noFill/>
          </a:ln>
        </p:spPr>
      </p:pic>
    </p:spTree>
    <p:extLst>
      <p:ext uri="{BB962C8B-B14F-4D97-AF65-F5344CB8AC3E}">
        <p14:creationId xmlns:p14="http://schemas.microsoft.com/office/powerpoint/2010/main" val="3663056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5"/>
          </p:nvPr>
        </p:nvSpPr>
        <p:spPr/>
        <p:txBody>
          <a:bodyPr/>
          <a:lstStyle/>
          <a:p>
            <a:fld id="{A4C84FAB-6C7C-488C-AFFE-F4D7CE640411}" type="slidenum">
              <a:rPr lang="zh-TW" altLang="en-US" smtClean="0"/>
              <a:t>21</a:t>
            </a:fld>
            <a:endParaRPr lang="zh-TW"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48680"/>
            <a:ext cx="356422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8680"/>
            <a:ext cx="4248471" cy="401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906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5"/>
          </p:nvPr>
        </p:nvSpPr>
        <p:spPr/>
        <p:txBody>
          <a:bodyPr/>
          <a:lstStyle/>
          <a:p>
            <a:fld id="{A4C84FAB-6C7C-488C-AFFE-F4D7CE640411}" type="slidenum">
              <a:rPr lang="zh-TW" altLang="en-US" smtClean="0"/>
              <a:t>22</a:t>
            </a:fld>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7"/>
            <a:ext cx="382276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1043608" y="467380"/>
            <a:ext cx="3024336" cy="461665"/>
          </a:xfrm>
          <a:prstGeom prst="rect">
            <a:avLst/>
          </a:prstGeom>
          <a:noFill/>
        </p:spPr>
        <p:txBody>
          <a:bodyPr wrap="square" rtlCol="0">
            <a:spAutoFit/>
          </a:bodyPr>
          <a:lstStyle/>
          <a:p>
            <a:r>
              <a:rPr lang="en-US" altLang="zh-TW" sz="1200" dirty="0"/>
              <a:t>Summary of Statistics for the </a:t>
            </a:r>
            <a:r>
              <a:rPr lang="en-US" altLang="zh-TW" sz="1200" dirty="0" smtClean="0"/>
              <a:t>Semantic Network </a:t>
            </a:r>
            <a:r>
              <a:rPr lang="en-US" altLang="zh-TW" sz="1200" dirty="0"/>
              <a:t>of Related Nouns</a:t>
            </a:r>
            <a:endParaRPr lang="zh-TW" altLang="en-US" sz="1200" dirty="0"/>
          </a:p>
        </p:txBody>
      </p:sp>
      <p:pic>
        <p:nvPicPr>
          <p:cNvPr id="1028" name="Picture 4" descr="C:\Users\Asus\AppData\Local\Microsoft\Windows\Temporary Internet Files\Content.IE5\73JL6LUE\MC90044212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278386"/>
            <a:ext cx="1849185"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030" y="3284984"/>
            <a:ext cx="4051349" cy="137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709099" y="2398776"/>
            <a:ext cx="3789820" cy="523220"/>
          </a:xfrm>
          <a:prstGeom prst="rect">
            <a:avLst/>
          </a:prstGeom>
          <a:noFill/>
        </p:spPr>
        <p:txBody>
          <a:bodyPr wrap="none" rtlCol="0">
            <a:spAutoFit/>
          </a:bodyPr>
          <a:lstStyle/>
          <a:p>
            <a:r>
              <a:rPr lang="en-US" altLang="zh-TW" sz="1400" dirty="0"/>
              <a:t>Judges’ Evaluations of Accuracy on Related</a:t>
            </a:r>
          </a:p>
          <a:p>
            <a:r>
              <a:rPr lang="en-US" altLang="zh-TW" sz="1400" dirty="0"/>
              <a:t>and Unrelated Noun Pairs</a:t>
            </a:r>
            <a:endParaRPr lang="zh-TW" altLang="en-US" sz="1400" dirty="0"/>
          </a:p>
        </p:txBody>
      </p:sp>
    </p:spTree>
    <p:extLst>
      <p:ext uri="{BB962C8B-B14F-4D97-AF65-F5344CB8AC3E}">
        <p14:creationId xmlns:p14="http://schemas.microsoft.com/office/powerpoint/2010/main" val="32480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600200"/>
            <a:ext cx="7859216" cy="4873752"/>
          </a:xfrm>
        </p:spPr>
        <p:txBody>
          <a:bodyPr>
            <a:normAutofit lnSpcReduction="10000"/>
          </a:bodyPr>
          <a:lstStyle/>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en-US" altLang="zh-TW" dirty="0"/>
          </a:p>
          <a:p>
            <a:pPr marL="0" indent="0">
              <a:buNone/>
            </a:pPr>
            <a:endParaRPr lang="en-US" altLang="zh-TW" dirty="0" smtClean="0"/>
          </a:p>
          <a:p>
            <a:pPr marL="0" indent="0">
              <a:buNone/>
            </a:pPr>
            <a:r>
              <a:rPr lang="en-US" altLang="zh-TW" sz="2000" dirty="0" smtClean="0"/>
              <a:t>    		</a:t>
            </a:r>
          </a:p>
          <a:p>
            <a:pPr marL="0" indent="0">
              <a:buNone/>
            </a:pPr>
            <a:r>
              <a:rPr lang="en-US" altLang="zh-TW" sz="2000" dirty="0"/>
              <a:t>	</a:t>
            </a:r>
            <a:r>
              <a:rPr lang="en-US" altLang="zh-TW" sz="2000" dirty="0" smtClean="0"/>
              <a:t>	</a:t>
            </a:r>
            <a:r>
              <a:rPr lang="en-US" altLang="zh-TW" sz="1400" dirty="0" smtClean="0"/>
              <a:t>(</a:t>
            </a:r>
            <a:r>
              <a:rPr lang="en-US" altLang="zh-TW" sz="1400" dirty="0"/>
              <a:t>4) Primary intended sense or one of its synonyms. </a:t>
            </a:r>
            <a:endParaRPr lang="en-US" altLang="zh-TW" sz="1400" dirty="0" smtClean="0"/>
          </a:p>
          <a:p>
            <a:pPr marL="0" indent="0">
              <a:buNone/>
            </a:pPr>
            <a:r>
              <a:rPr lang="en-US" altLang="zh-TW" sz="1400" dirty="0" smtClean="0"/>
              <a:t>   		(3) Strongly </a:t>
            </a:r>
            <a:r>
              <a:rPr lang="en-US" altLang="zh-TW" sz="1400" dirty="0"/>
              <a:t>related sense, but not the primary </a:t>
            </a:r>
            <a:r>
              <a:rPr lang="en-US" altLang="zh-TW" sz="1400" dirty="0" smtClean="0"/>
              <a:t>intended    </a:t>
            </a:r>
          </a:p>
          <a:p>
            <a:pPr marL="0" indent="0">
              <a:buNone/>
            </a:pPr>
            <a:r>
              <a:rPr lang="en-US" altLang="zh-TW" sz="1400" dirty="0"/>
              <a:t> </a:t>
            </a:r>
            <a:r>
              <a:rPr lang="en-US" altLang="zh-TW" sz="1400" dirty="0" smtClean="0"/>
              <a:t>                                    meaning</a:t>
            </a:r>
            <a:r>
              <a:rPr lang="en-US" altLang="zh-TW" sz="1400" dirty="0"/>
              <a:t>.</a:t>
            </a:r>
          </a:p>
          <a:p>
            <a:pPr marL="0" indent="0">
              <a:buNone/>
            </a:pPr>
            <a:r>
              <a:rPr lang="en-US" altLang="zh-TW" sz="1400" dirty="0" smtClean="0"/>
              <a:t>    		(2) Weakly </a:t>
            </a:r>
            <a:r>
              <a:rPr lang="en-US" altLang="zh-TW" sz="1400" dirty="0"/>
              <a:t>related sense; could reasonably be </a:t>
            </a:r>
            <a:r>
              <a:rPr lang="en-US" altLang="zh-TW" sz="1400" dirty="0" smtClean="0"/>
              <a:t>included or  </a:t>
            </a:r>
          </a:p>
          <a:p>
            <a:pPr marL="0" indent="0">
              <a:buNone/>
            </a:pPr>
            <a:r>
              <a:rPr lang="en-US" altLang="zh-TW" sz="1400" dirty="0"/>
              <a:t> </a:t>
            </a:r>
            <a:r>
              <a:rPr lang="en-US" altLang="zh-TW" sz="1400" dirty="0" smtClean="0"/>
              <a:t>                                    excluded from relation to the target.</a:t>
            </a:r>
          </a:p>
          <a:p>
            <a:pPr marL="0" indent="0">
              <a:buNone/>
            </a:pPr>
            <a:r>
              <a:rPr lang="en-US" altLang="zh-TW" sz="1400" dirty="0" smtClean="0"/>
              <a:t>     		(1) Unrelated sense.</a:t>
            </a:r>
            <a:endParaRPr lang="zh-TW" altLang="en-US" sz="1400"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23</a:t>
            </a:fld>
            <a:endParaRPr lang="zh-TW"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141830"/>
            <a:ext cx="4054073" cy="16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836712"/>
            <a:ext cx="3796732" cy="289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55576" y="332656"/>
            <a:ext cx="4572000" cy="461665"/>
          </a:xfrm>
          <a:prstGeom prst="rect">
            <a:avLst/>
          </a:prstGeom>
        </p:spPr>
        <p:txBody>
          <a:bodyPr>
            <a:spAutoFit/>
          </a:bodyPr>
          <a:lstStyle/>
          <a:p>
            <a:r>
              <a:rPr lang="en-US" altLang="zh-TW" sz="1200" dirty="0"/>
              <a:t>Summary </a:t>
            </a:r>
            <a:r>
              <a:rPr lang="en-US" altLang="zh-TW" sz="1200" dirty="0" smtClean="0"/>
              <a:t> of  Statistics  for </a:t>
            </a:r>
            <a:r>
              <a:rPr lang="en-US" altLang="zh-TW" sz="1200" dirty="0"/>
              <a:t>the Semantic</a:t>
            </a:r>
          </a:p>
          <a:p>
            <a:r>
              <a:rPr lang="en-US" altLang="zh-TW" sz="1200" dirty="0"/>
              <a:t>Network </a:t>
            </a:r>
            <a:r>
              <a:rPr lang="en-US" altLang="zh-TW" sz="1200" dirty="0" smtClean="0"/>
              <a:t> of  Related </a:t>
            </a:r>
            <a:r>
              <a:rPr lang="en-US" altLang="zh-TW" sz="1200" dirty="0"/>
              <a:t>Concepts</a:t>
            </a:r>
            <a:endParaRPr lang="zh-TW" altLang="en-US" sz="1200" dirty="0"/>
          </a:p>
        </p:txBody>
      </p:sp>
      <p:sp>
        <p:nvSpPr>
          <p:cNvPr id="6" name="文字方塊 5"/>
          <p:cNvSpPr txBox="1"/>
          <p:nvPr/>
        </p:nvSpPr>
        <p:spPr>
          <a:xfrm>
            <a:off x="2123728" y="3849456"/>
            <a:ext cx="5565311" cy="523220"/>
          </a:xfrm>
          <a:prstGeom prst="rect">
            <a:avLst/>
          </a:prstGeom>
          <a:noFill/>
        </p:spPr>
        <p:txBody>
          <a:bodyPr wrap="square" rtlCol="0">
            <a:spAutoFit/>
          </a:bodyPr>
          <a:lstStyle/>
          <a:p>
            <a:r>
              <a:rPr lang="en-US" altLang="zh-TW" sz="1400" dirty="0"/>
              <a:t>The judges were asked to grade the </a:t>
            </a:r>
            <a:r>
              <a:rPr lang="en-US" altLang="zh-TW" sz="1400" dirty="0" smtClean="0"/>
              <a:t>relation of </a:t>
            </a:r>
            <a:r>
              <a:rPr lang="en-US" altLang="zh-TW" sz="1400" dirty="0"/>
              <a:t>each sense to </a:t>
            </a:r>
            <a:r>
              <a:rPr lang="en-US" altLang="zh-TW" sz="1400" dirty="0" smtClean="0"/>
              <a:t>its </a:t>
            </a:r>
            <a:r>
              <a:rPr lang="en-US" altLang="zh-TW" sz="1400" dirty="0" err="1"/>
              <a:t>monosemous</a:t>
            </a:r>
            <a:r>
              <a:rPr lang="en-US" altLang="zh-TW" sz="1400" dirty="0"/>
              <a:t> target, using the </a:t>
            </a:r>
            <a:r>
              <a:rPr lang="en-US" altLang="zh-TW" sz="1400" dirty="0" smtClean="0"/>
              <a:t>following scale:</a:t>
            </a:r>
          </a:p>
        </p:txBody>
      </p:sp>
    </p:spTree>
    <p:extLst>
      <p:ext uri="{BB962C8B-B14F-4D97-AF65-F5344CB8AC3E}">
        <p14:creationId xmlns:p14="http://schemas.microsoft.com/office/powerpoint/2010/main" val="12088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500"/>
                                        <p:tgtEl>
                                          <p:spTgt spid="3">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500"/>
                                        <p:tgtEl>
                                          <p:spTgt spid="3">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634082"/>
          </a:xfrm>
        </p:spPr>
        <p:txBody>
          <a:bodyPr>
            <a:normAutofit/>
          </a:bodyPr>
          <a:lstStyle/>
          <a:p>
            <a:r>
              <a:rPr lang="en-US" altLang="zh-TW" sz="3200" dirty="0">
                <a:effectLst>
                  <a:outerShdw blurRad="38100" dist="38100" dir="2700000" algn="tl">
                    <a:srgbClr val="000000">
                      <a:alpha val="43137"/>
                    </a:srgbClr>
                  </a:outerShdw>
                </a:effectLst>
              </a:rPr>
              <a:t>DISCUSSION</a:t>
            </a:r>
            <a:endParaRPr lang="zh-TW" altLang="en-US" sz="3200"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24</a:t>
            </a:fld>
            <a:endParaRPr lang="zh-TW" altLang="en-US" dirty="0"/>
          </a:p>
        </p:txBody>
      </p:sp>
      <p:pic>
        <p:nvPicPr>
          <p:cNvPr id="5" name="內容版面配置區 4"/>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154259"/>
            <a:ext cx="7848872" cy="4867030"/>
          </a:xfrm>
          <a:prstGeom prst="rect">
            <a:avLst/>
          </a:prstGeom>
          <a:noFill/>
          <a:ln>
            <a:noFill/>
          </a:ln>
        </p:spPr>
      </p:pic>
      <p:sp>
        <p:nvSpPr>
          <p:cNvPr id="6" name="文字方塊 5"/>
          <p:cNvSpPr txBox="1"/>
          <p:nvPr/>
        </p:nvSpPr>
        <p:spPr>
          <a:xfrm>
            <a:off x="899592" y="5517232"/>
            <a:ext cx="184731" cy="646331"/>
          </a:xfrm>
          <a:prstGeom prst="rect">
            <a:avLst/>
          </a:prstGeom>
          <a:noFill/>
        </p:spPr>
        <p:txBody>
          <a:bodyPr wrap="none" rtlCol="0">
            <a:spAutoFit/>
          </a:bodyPr>
          <a:lstStyle/>
          <a:p>
            <a:endParaRPr lang="en-US" altLang="zh-TW" dirty="0" smtClean="0"/>
          </a:p>
          <a:p>
            <a:endParaRPr lang="zh-TW" altLang="en-US" dirty="0"/>
          </a:p>
        </p:txBody>
      </p:sp>
    </p:spTree>
    <p:extLst>
      <p:ext uri="{BB962C8B-B14F-4D97-AF65-F5344CB8AC3E}">
        <p14:creationId xmlns:p14="http://schemas.microsoft.com/office/powerpoint/2010/main" val="2725013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5"/>
          </p:nvPr>
        </p:nvSpPr>
        <p:spPr/>
        <p:txBody>
          <a:bodyPr/>
          <a:lstStyle/>
          <a:p>
            <a:fld id="{A4C84FAB-6C7C-488C-AFFE-F4D7CE640411}" type="slidenum">
              <a:rPr lang="zh-TW" altLang="en-US" smtClean="0"/>
              <a:t>25</a:t>
            </a:fld>
            <a:endParaRPr lang="zh-TW" altLang="en-US"/>
          </a:p>
        </p:txBody>
      </p:sp>
      <p:pic>
        <p:nvPicPr>
          <p:cNvPr id="5" name="內容版面配置區 4"/>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6645851" cy="4873625"/>
          </a:xfrm>
          <a:prstGeom prst="rect">
            <a:avLst/>
          </a:prstGeom>
          <a:noFill/>
          <a:ln>
            <a:noFill/>
          </a:ln>
        </p:spPr>
      </p:pic>
    </p:spTree>
    <p:extLst>
      <p:ext uri="{BB962C8B-B14F-4D97-AF65-F5344CB8AC3E}">
        <p14:creationId xmlns:p14="http://schemas.microsoft.com/office/powerpoint/2010/main" val="1021108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922114"/>
          </a:xfrm>
        </p:spPr>
        <p:txBody>
          <a:bodyPr>
            <a:noAutofit/>
          </a:bodyPr>
          <a:lstStyle/>
          <a:p>
            <a:r>
              <a:rPr lang="en-US" altLang="zh-TW" sz="3200" dirty="0" smtClean="0">
                <a:effectLst>
                  <a:outerShdw blurRad="38100" dist="38100" dir="2700000" algn="tl">
                    <a:srgbClr val="000000">
                      <a:alpha val="43137"/>
                    </a:srgbClr>
                  </a:outerShdw>
                </a:effectLst>
              </a:rPr>
              <a:t>conclusion</a:t>
            </a:r>
            <a:endParaRPr lang="zh-TW" altLang="en-US" sz="3200" dirty="0"/>
          </a:p>
        </p:txBody>
      </p:sp>
      <p:sp>
        <p:nvSpPr>
          <p:cNvPr id="3" name="內容版面配置區 2"/>
          <p:cNvSpPr>
            <a:spLocks noGrp="1"/>
          </p:cNvSpPr>
          <p:nvPr>
            <p:ph sz="quarter" idx="1"/>
          </p:nvPr>
        </p:nvSpPr>
        <p:spPr/>
        <p:txBody>
          <a:bodyPr>
            <a:normAutofit/>
          </a:bodyPr>
          <a:lstStyle/>
          <a:p>
            <a:pPr>
              <a:buFont typeface="Wingdings" pitchFamily="2" charset="2"/>
              <a:buChar char="u"/>
            </a:pPr>
            <a:r>
              <a:rPr lang="en-US" altLang="zh-TW" sz="2000" dirty="0"/>
              <a:t>There are several potential applications for this </a:t>
            </a:r>
            <a:r>
              <a:rPr lang="en-US" altLang="zh-TW" sz="2000" dirty="0" smtClean="0"/>
              <a:t>resource, including semantic interpretation ,noun </a:t>
            </a:r>
            <a:r>
              <a:rPr lang="en-US" altLang="zh-TW" sz="2000" dirty="0"/>
              <a:t>sense disambiguation in multimedia content delivery systems</a:t>
            </a:r>
            <a:r>
              <a:rPr lang="en-US" altLang="zh-TW" sz="2000" dirty="0" smtClean="0"/>
              <a:t>.</a:t>
            </a:r>
          </a:p>
          <a:p>
            <a:pPr>
              <a:buFont typeface="Wingdings" pitchFamily="2" charset="2"/>
              <a:buChar char="u"/>
            </a:pPr>
            <a:endParaRPr lang="en-US" altLang="zh-TW" sz="2000" dirty="0" smtClean="0"/>
          </a:p>
          <a:p>
            <a:pPr>
              <a:buFont typeface="Wingdings" pitchFamily="2" charset="2"/>
              <a:buChar char="u"/>
            </a:pPr>
            <a:r>
              <a:rPr lang="en-US" altLang="zh-TW" sz="2000" dirty="0"/>
              <a:t>In future work, </a:t>
            </a:r>
            <a:r>
              <a:rPr lang="en-US" altLang="zh-TW" sz="2000" dirty="0" smtClean="0"/>
              <a:t>they </a:t>
            </a:r>
            <a:r>
              <a:rPr lang="en-US" altLang="zh-TW" sz="2000" dirty="0"/>
              <a:t>expect to continue expanding and </a:t>
            </a:r>
            <a:r>
              <a:rPr lang="en-US" altLang="zh-TW" sz="2000" dirty="0" smtClean="0"/>
              <a:t>refining the </a:t>
            </a:r>
            <a:r>
              <a:rPr lang="en-US" altLang="zh-TW" sz="2000" dirty="0"/>
              <a:t>semantic network</a:t>
            </a:r>
            <a:r>
              <a:rPr lang="en-US" altLang="zh-TW" sz="2000" dirty="0" smtClean="0"/>
              <a:t>.</a:t>
            </a:r>
          </a:p>
          <a:p>
            <a:pPr>
              <a:buFont typeface="Wingdings" pitchFamily="2" charset="2"/>
              <a:buChar char="u"/>
            </a:pPr>
            <a:endParaRPr lang="en-US" altLang="zh-TW" sz="2000" dirty="0" smtClean="0"/>
          </a:p>
          <a:p>
            <a:pPr>
              <a:buFont typeface="Wingdings" pitchFamily="2" charset="2"/>
              <a:buChar char="u"/>
            </a:pPr>
            <a:r>
              <a:rPr lang="en-US" altLang="zh-TW" sz="2000" dirty="0" smtClean="0"/>
              <a:t>the feasibility of </a:t>
            </a:r>
            <a:r>
              <a:rPr lang="en-US" altLang="zh-TW" sz="2000" dirty="0"/>
              <a:t>applying </a:t>
            </a:r>
            <a:r>
              <a:rPr lang="en-US" altLang="zh-TW" sz="2000" dirty="0" smtClean="0"/>
              <a:t>their </a:t>
            </a:r>
            <a:r>
              <a:rPr lang="en-US" altLang="zh-TW" sz="2000" dirty="0"/>
              <a:t>algorithm to these targets and </a:t>
            </a:r>
            <a:r>
              <a:rPr lang="en-US" altLang="zh-TW" sz="2000" dirty="0" smtClean="0"/>
              <a:t>using the </a:t>
            </a:r>
            <a:r>
              <a:rPr lang="en-US" altLang="zh-TW" sz="2000" dirty="0"/>
              <a:t>existing semantic network to guide </a:t>
            </a:r>
            <a:r>
              <a:rPr lang="en-US" altLang="zh-TW" sz="2000" dirty="0" smtClean="0"/>
              <a:t>the process</a:t>
            </a:r>
            <a:r>
              <a:rPr lang="en-US" altLang="zh-TW" sz="2000" dirty="0"/>
              <a:t>, which is more error prone with nouns that </a:t>
            </a:r>
            <a:r>
              <a:rPr lang="en-US" altLang="zh-TW" sz="2000" dirty="0" smtClean="0"/>
              <a:t>occur infrequently </a:t>
            </a:r>
            <a:r>
              <a:rPr lang="en-US" altLang="zh-TW" sz="2000" dirty="0"/>
              <a:t>in the corpus and does not currently </a:t>
            </a:r>
            <a:r>
              <a:rPr lang="en-US" altLang="zh-TW" sz="2000" dirty="0" smtClean="0"/>
              <a:t>resolve ambiguity </a:t>
            </a:r>
            <a:r>
              <a:rPr lang="en-US" altLang="zh-TW" sz="2000" dirty="0"/>
              <a:t>of </a:t>
            </a:r>
            <a:r>
              <a:rPr lang="en-US" altLang="zh-TW" sz="2000" dirty="0" err="1"/>
              <a:t>polysemous</a:t>
            </a:r>
            <a:r>
              <a:rPr lang="en-US" altLang="zh-TW" sz="2000" dirty="0"/>
              <a:t>-to-</a:t>
            </a:r>
            <a:r>
              <a:rPr lang="en-US" altLang="zh-TW" sz="2000" dirty="0" err="1"/>
              <a:t>polysemous</a:t>
            </a:r>
            <a:r>
              <a:rPr lang="en-US" altLang="zh-TW" sz="2000" dirty="0"/>
              <a:t> noun relations.</a:t>
            </a:r>
            <a:endParaRPr lang="en-US" altLang="zh-TW" sz="2000" dirty="0" smtClean="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26</a:t>
            </a:fld>
            <a:endParaRPr lang="zh-TW" altLang="en-US"/>
          </a:p>
        </p:txBody>
      </p:sp>
    </p:spTree>
    <p:extLst>
      <p:ext uri="{BB962C8B-B14F-4D97-AF65-F5344CB8AC3E}">
        <p14:creationId xmlns:p14="http://schemas.microsoft.com/office/powerpoint/2010/main" val="4260014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pPr marL="0" indent="0" algn="ctr">
              <a:buNone/>
            </a:pPr>
            <a:endParaRPr lang="en-US" altLang="zh-TW" dirty="0"/>
          </a:p>
          <a:p>
            <a:pPr marL="0" indent="0">
              <a:buNone/>
            </a:pPr>
            <a:r>
              <a:rPr lang="zh-TW" altLang="en-US" sz="4400" dirty="0" smtClean="0"/>
              <a:t>     </a:t>
            </a:r>
            <a:r>
              <a:rPr lang="en-US" altLang="zh-TW" sz="4400" dirty="0" smtClean="0"/>
              <a:t>Thank you </a:t>
            </a:r>
          </a:p>
          <a:p>
            <a:pPr marL="0" indent="0">
              <a:buNone/>
            </a:pPr>
            <a:r>
              <a:rPr lang="en-US" altLang="zh-TW" sz="4400" dirty="0" smtClean="0"/>
              <a:t>for your listening !</a:t>
            </a:r>
            <a:endParaRPr lang="zh-TW" altLang="en-US" sz="4400"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27</a:t>
            </a:fld>
            <a:endParaRPr lang="zh-TW" altLang="en-US"/>
          </a:p>
        </p:txBody>
      </p:sp>
      <p:pic>
        <p:nvPicPr>
          <p:cNvPr id="4098" name="Picture 2" descr="C:\Users\Asus\AppData\Local\Microsoft\Windows\Temporary Internet Files\Content.IE5\JFZIS79M\MC9004211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451952"/>
            <a:ext cx="1524644" cy="276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901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effectLst>
                  <a:outerShdw blurRad="50800" dist="38100" dir="2700000" algn="tl" rotWithShape="0">
                    <a:prstClr val="black">
                      <a:alpha val="40000"/>
                    </a:prstClr>
                  </a:outerShdw>
                </a:effectLst>
              </a:rPr>
              <a:t>Introduction</a:t>
            </a:r>
            <a:endParaRPr lang="zh-TW" altLang="en-US" dirty="0">
              <a:effectLst>
                <a:outerShdw blurRad="50800" dist="38100" dir="2700000" algn="tl" rotWithShape="0">
                  <a:prstClr val="black">
                    <a:alpha val="40000"/>
                  </a:prstClr>
                </a:outerShdw>
              </a:effectLst>
            </a:endParaRPr>
          </a:p>
        </p:txBody>
      </p:sp>
      <p:sp>
        <p:nvSpPr>
          <p:cNvPr id="3" name="內容版面配置區 2"/>
          <p:cNvSpPr>
            <a:spLocks noGrp="1"/>
          </p:cNvSpPr>
          <p:nvPr>
            <p:ph sz="quarter" idx="1"/>
          </p:nvPr>
        </p:nvSpPr>
        <p:spPr>
          <a:xfrm>
            <a:off x="827584" y="1844824"/>
            <a:ext cx="6912768" cy="4320480"/>
          </a:xfrm>
        </p:spPr>
        <p:txBody>
          <a:bodyPr>
            <a:normAutofit/>
          </a:bodyPr>
          <a:lstStyle/>
          <a:p>
            <a:pPr algn="just">
              <a:buFont typeface="Wingdings" pitchFamily="2" charset="2"/>
              <a:buChar char="l"/>
            </a:pPr>
            <a:r>
              <a:rPr lang="en-US" altLang="zh-TW" sz="2200" dirty="0"/>
              <a:t>Relationships between noun senses (concepts) in the </a:t>
            </a:r>
            <a:r>
              <a:rPr lang="en-US" altLang="zh-TW" sz="2200" dirty="0" err="1"/>
              <a:t>WordNet</a:t>
            </a:r>
            <a:r>
              <a:rPr lang="en-US" altLang="zh-TW" sz="2200" dirty="0"/>
              <a:t> ontology constitute a rich taxonomy of semantic similarity</a:t>
            </a:r>
            <a:r>
              <a:rPr lang="en-US" altLang="zh-TW" sz="2200" dirty="0" smtClean="0"/>
              <a:t>.</a:t>
            </a:r>
          </a:p>
          <a:p>
            <a:pPr marL="0" indent="0" algn="just">
              <a:buNone/>
            </a:pPr>
            <a:endParaRPr lang="zh-TW" altLang="zh-TW" sz="2200" dirty="0"/>
          </a:p>
          <a:p>
            <a:pPr algn="just">
              <a:buFont typeface="Wingdings" pitchFamily="2" charset="2"/>
              <a:buChar char="l"/>
            </a:pPr>
            <a:r>
              <a:rPr lang="en-US" altLang="zh-TW" sz="2200" dirty="0"/>
              <a:t>To understand the role of semantic relatedness, for example, the following sentences</a:t>
            </a:r>
            <a:r>
              <a:rPr lang="en-US" altLang="zh-TW" sz="2200" dirty="0" smtClean="0"/>
              <a:t>:</a:t>
            </a:r>
          </a:p>
          <a:p>
            <a:pPr marL="0" indent="0" algn="just">
              <a:buNone/>
            </a:pPr>
            <a:endParaRPr lang="zh-TW" altLang="zh-TW" sz="2200" dirty="0"/>
          </a:p>
          <a:p>
            <a:pPr marL="0" indent="0">
              <a:buNone/>
            </a:pPr>
            <a:r>
              <a:rPr lang="zh-TW" altLang="en-US" dirty="0" smtClean="0"/>
              <a:t>    </a:t>
            </a:r>
            <a:r>
              <a:rPr lang="en-US" altLang="zh-TW" sz="2200" b="1" dirty="0" smtClean="0"/>
              <a:t>(</a:t>
            </a:r>
            <a:r>
              <a:rPr lang="en-US" altLang="zh-TW" sz="2200" b="1" dirty="0"/>
              <a:t>1) The astronomer photographed the star.</a:t>
            </a:r>
            <a:endParaRPr lang="zh-TW" altLang="zh-TW" sz="2200" b="1" dirty="0"/>
          </a:p>
          <a:p>
            <a:pPr marL="0" indent="0">
              <a:buNone/>
            </a:pPr>
            <a:r>
              <a:rPr lang="zh-TW" altLang="en-US" sz="2200" b="1" dirty="0" smtClean="0"/>
              <a:t>    </a:t>
            </a:r>
            <a:r>
              <a:rPr lang="en-US" altLang="zh-TW" sz="2200" b="1" dirty="0" smtClean="0"/>
              <a:t>(2</a:t>
            </a:r>
            <a:r>
              <a:rPr lang="en-US" altLang="zh-TW" sz="2200" b="1" dirty="0"/>
              <a:t>) The paparazzi photographed the </a:t>
            </a:r>
            <a:r>
              <a:rPr lang="en-US" altLang="zh-TW" sz="2200" b="1" dirty="0" smtClean="0"/>
              <a:t>star.</a:t>
            </a:r>
            <a:endParaRPr lang="zh-TW" altLang="zh-TW" sz="2200" b="1" dirty="0"/>
          </a:p>
          <a:p>
            <a:pPr marL="0" lvl="0" indent="0" algn="just">
              <a:buNone/>
            </a:pPr>
            <a:r>
              <a:rPr lang="zh-TW" altLang="en-US" dirty="0" smtClean="0"/>
              <a:t>    </a:t>
            </a:r>
            <a:endParaRPr lang="zh-TW" altLang="en-US" dirty="0"/>
          </a:p>
        </p:txBody>
      </p:sp>
      <p:sp>
        <p:nvSpPr>
          <p:cNvPr id="5" name="投影片編號版面配置區 4"/>
          <p:cNvSpPr>
            <a:spLocks noGrp="1"/>
          </p:cNvSpPr>
          <p:nvPr>
            <p:ph type="sldNum" sz="quarter" idx="15"/>
          </p:nvPr>
        </p:nvSpPr>
        <p:spPr/>
        <p:txBody>
          <a:bodyPr/>
          <a:lstStyle/>
          <a:p>
            <a:fld id="{A4C84FAB-6C7C-488C-AFFE-F4D7CE640411}" type="slidenum">
              <a:rPr lang="zh-TW" altLang="en-US" smtClean="0"/>
              <a:t>3</a:t>
            </a:fld>
            <a:endParaRPr lang="zh-TW" altLang="en-US"/>
          </a:p>
        </p:txBody>
      </p:sp>
    </p:spTree>
    <p:extLst>
      <p:ext uri="{BB962C8B-B14F-4D97-AF65-F5344CB8AC3E}">
        <p14:creationId xmlns:p14="http://schemas.microsoft.com/office/powerpoint/2010/main" val="638130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a:effectLst>
                  <a:outerShdw blurRad="50800" dist="38100" dir="2700000" algn="tl" rotWithShape="0">
                    <a:prstClr val="black">
                      <a:alpha val="40000"/>
                    </a:prstClr>
                  </a:outerShdw>
                </a:effectLst>
              </a:rPr>
              <a:t>Introduction</a:t>
            </a:r>
            <a:endParaRPr lang="zh-TW" altLang="en-US" dirty="0"/>
          </a:p>
        </p:txBody>
      </p:sp>
      <p:sp>
        <p:nvSpPr>
          <p:cNvPr id="3" name="內容版面配置區 2"/>
          <p:cNvSpPr>
            <a:spLocks noGrp="1"/>
          </p:cNvSpPr>
          <p:nvPr>
            <p:ph sz="quarter" idx="1"/>
          </p:nvPr>
        </p:nvSpPr>
        <p:spPr>
          <a:xfrm>
            <a:off x="827584" y="1988840"/>
            <a:ext cx="6552728" cy="4104456"/>
          </a:xfrm>
        </p:spPr>
        <p:txBody>
          <a:bodyPr/>
          <a:lstStyle/>
          <a:p>
            <a:pPr lvl="0" algn="just">
              <a:buFont typeface="Wingdings" pitchFamily="2" charset="2"/>
              <a:buChar char="u"/>
            </a:pPr>
            <a:r>
              <a:rPr lang="en-US" altLang="zh-TW" sz="2000" dirty="0"/>
              <a:t>The semantic network relates not just words, </a:t>
            </a:r>
            <a:r>
              <a:rPr lang="en-US" altLang="zh-TW" sz="2000" dirty="0" smtClean="0"/>
              <a:t>but</a:t>
            </a:r>
            <a:r>
              <a:rPr lang="zh-TW" altLang="en-US" sz="2000" dirty="0" smtClean="0"/>
              <a:t> </a:t>
            </a:r>
            <a:r>
              <a:rPr lang="en-US" altLang="zh-TW" sz="2000" dirty="0" smtClean="0"/>
              <a:t>concepts.</a:t>
            </a:r>
          </a:p>
          <a:p>
            <a:pPr marL="0" lvl="0" indent="0" algn="just">
              <a:buNone/>
            </a:pPr>
            <a:endParaRPr lang="zh-TW" altLang="zh-TW" sz="2000" dirty="0"/>
          </a:p>
          <a:p>
            <a:pPr lvl="0" algn="just">
              <a:buFont typeface="Wingdings" pitchFamily="2" charset="2"/>
              <a:buChar char="u"/>
            </a:pPr>
            <a:r>
              <a:rPr lang="en-US" altLang="zh-TW" sz="2000" dirty="0"/>
              <a:t>This network could presumably be used as a kernel to infer quantitative relatedness scores, in the same way that </a:t>
            </a:r>
            <a:r>
              <a:rPr lang="en-US" altLang="zh-TW" sz="2000" dirty="0" err="1"/>
              <a:t>WordNet</a:t>
            </a:r>
            <a:r>
              <a:rPr lang="en-US" altLang="zh-TW" sz="2000" dirty="0"/>
              <a:t> has been used to derive semantic similarity scores between concepts</a:t>
            </a:r>
            <a:r>
              <a:rPr lang="en-US" altLang="zh-TW" sz="2000" dirty="0" smtClean="0"/>
              <a:t>.</a:t>
            </a:r>
            <a:endParaRPr lang="zh-TW" altLang="zh-TW" sz="2000"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4</a:t>
            </a:fld>
            <a:endParaRPr lang="zh-TW" altLang="en-US"/>
          </a:p>
        </p:txBody>
      </p:sp>
    </p:spTree>
    <p:extLst>
      <p:ext uri="{BB962C8B-B14F-4D97-AF65-F5344CB8AC3E}">
        <p14:creationId xmlns:p14="http://schemas.microsoft.com/office/powerpoint/2010/main" val="189197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effectLst>
                  <a:outerShdw blurRad="50800" dist="38100" dir="2700000" algn="tl" rotWithShape="0">
                    <a:prstClr val="black">
                      <a:alpha val="40000"/>
                    </a:prstClr>
                  </a:outerShdw>
                </a:effectLst>
              </a:rPr>
              <a:t>Introduction</a:t>
            </a:r>
            <a:endParaRPr lang="zh-TW" altLang="en-US" dirty="0"/>
          </a:p>
        </p:txBody>
      </p:sp>
      <p:sp>
        <p:nvSpPr>
          <p:cNvPr id="3" name="內容版面配置區 2"/>
          <p:cNvSpPr>
            <a:spLocks noGrp="1"/>
          </p:cNvSpPr>
          <p:nvPr>
            <p:ph sz="quarter" idx="1"/>
          </p:nvPr>
        </p:nvSpPr>
        <p:spPr>
          <a:xfrm>
            <a:off x="755576" y="1772816"/>
            <a:ext cx="6912768" cy="4392488"/>
          </a:xfrm>
        </p:spPr>
        <p:txBody>
          <a:bodyPr>
            <a:normAutofit fontScale="70000" lnSpcReduction="20000"/>
          </a:bodyPr>
          <a:lstStyle/>
          <a:p>
            <a:pPr>
              <a:buFont typeface="Wingdings" pitchFamily="2" charset="2"/>
              <a:buChar char="l"/>
            </a:pPr>
            <a:r>
              <a:rPr lang="en-US" altLang="zh-TW" b="1" dirty="0">
                <a:effectLst>
                  <a:outerShdw blurRad="38100" dist="38100" dir="2700000" algn="tl">
                    <a:srgbClr val="000000">
                      <a:alpha val="43137"/>
                    </a:srgbClr>
                  </a:outerShdw>
                </a:effectLst>
              </a:rPr>
              <a:t>Motivation</a:t>
            </a:r>
            <a:r>
              <a:rPr lang="en-US" altLang="zh-TW" b="1" dirty="0" smtClean="0">
                <a:effectLst>
                  <a:outerShdw blurRad="38100" dist="38100" dir="2700000" algn="tl">
                    <a:srgbClr val="000000">
                      <a:alpha val="43137"/>
                    </a:srgbClr>
                  </a:outerShdw>
                </a:effectLst>
              </a:rPr>
              <a:t>:</a:t>
            </a:r>
            <a:r>
              <a:rPr lang="en-US" altLang="zh-TW" dirty="0">
                <a:effectLst>
                  <a:outerShdw blurRad="38100" dist="38100" dir="2700000" algn="tl">
                    <a:srgbClr val="000000">
                      <a:alpha val="43137"/>
                    </a:srgbClr>
                  </a:outerShdw>
                </a:effectLst>
              </a:rPr>
              <a:t> </a:t>
            </a:r>
            <a:endParaRPr lang="zh-TW" altLang="zh-TW" dirty="0">
              <a:effectLst>
                <a:outerShdw blurRad="38100" dist="38100" dir="2700000" algn="tl">
                  <a:srgbClr val="000000">
                    <a:alpha val="43137"/>
                  </a:srgbClr>
                </a:outerShdw>
              </a:effectLst>
            </a:endParaRPr>
          </a:p>
          <a:p>
            <a:pPr marL="0" lvl="0" indent="0" algn="just">
              <a:buNone/>
            </a:pPr>
            <a:r>
              <a:rPr lang="en-US" altLang="zh-TW" sz="2600" dirty="0" smtClean="0"/>
              <a:t>Automatically </a:t>
            </a:r>
            <a:r>
              <a:rPr lang="en-US" altLang="zh-TW" sz="2600" dirty="0"/>
              <a:t>disambiguate nouns to their appropriate </a:t>
            </a:r>
            <a:r>
              <a:rPr lang="en-US" altLang="zh-TW" sz="2600" dirty="0" smtClean="0"/>
              <a:t>senses(i.e</a:t>
            </a:r>
            <a:r>
              <a:rPr lang="en-US" altLang="zh-TW" sz="2600" dirty="0"/>
              <a:t>., concept</a:t>
            </a:r>
            <a:r>
              <a:rPr lang="en-US" altLang="zh-TW" sz="2600" dirty="0" smtClean="0"/>
              <a:t>).</a:t>
            </a:r>
          </a:p>
          <a:p>
            <a:pPr marL="0" lvl="0" indent="0" algn="just">
              <a:buNone/>
            </a:pPr>
            <a:endParaRPr lang="zh-TW" altLang="zh-TW" sz="2600" dirty="0"/>
          </a:p>
          <a:p>
            <a:pPr marL="0" lvl="0" indent="0" algn="just">
              <a:buNone/>
            </a:pPr>
            <a:r>
              <a:rPr lang="en-US" altLang="zh-TW" sz="2600" dirty="0"/>
              <a:t>Relatedness between nouns is discovered automatically from co-occurrence in Wikipedia texts.</a:t>
            </a:r>
            <a:endParaRPr lang="zh-TW" altLang="zh-TW" sz="2600" dirty="0"/>
          </a:p>
          <a:p>
            <a:pPr marL="0" indent="0">
              <a:buNone/>
            </a:pPr>
            <a:r>
              <a:rPr lang="en-US" altLang="zh-TW" dirty="0"/>
              <a:t> </a:t>
            </a:r>
            <a:endParaRPr lang="zh-TW" altLang="zh-TW" dirty="0"/>
          </a:p>
          <a:p>
            <a:pPr>
              <a:buFont typeface="Wingdings" pitchFamily="2" charset="2"/>
              <a:buChar char="l"/>
            </a:pPr>
            <a:r>
              <a:rPr lang="en-US" altLang="zh-TW" b="1" dirty="0">
                <a:effectLst>
                  <a:outerShdw blurRad="38100" dist="38100" dir="2700000" algn="tl">
                    <a:srgbClr val="000000">
                      <a:alpha val="43137"/>
                    </a:srgbClr>
                  </a:outerShdw>
                </a:effectLst>
              </a:rPr>
              <a:t>Goal</a:t>
            </a:r>
            <a:r>
              <a:rPr lang="en-US" altLang="zh-TW" b="1" dirty="0" smtClean="0">
                <a:effectLst>
                  <a:outerShdw blurRad="38100" dist="38100" dir="2700000" algn="tl">
                    <a:srgbClr val="000000">
                      <a:alpha val="43137"/>
                    </a:srgbClr>
                  </a:outerShdw>
                </a:effectLst>
              </a:rPr>
              <a:t>:</a:t>
            </a:r>
            <a:r>
              <a:rPr lang="en-US" altLang="zh-TW" b="1" dirty="0">
                <a:effectLst>
                  <a:outerShdw blurRad="38100" dist="38100" dir="2700000" algn="tl">
                    <a:srgbClr val="000000">
                      <a:alpha val="43137"/>
                    </a:srgbClr>
                  </a:outerShdw>
                </a:effectLst>
              </a:rPr>
              <a:t> </a:t>
            </a:r>
            <a:endParaRPr lang="zh-TW" altLang="zh-TW" dirty="0">
              <a:effectLst>
                <a:outerShdw blurRad="38100" dist="38100" dir="2700000" algn="tl">
                  <a:srgbClr val="000000">
                    <a:alpha val="43137"/>
                  </a:srgbClr>
                </a:outerShdw>
              </a:effectLst>
            </a:endParaRPr>
          </a:p>
          <a:p>
            <a:pPr marL="0" indent="0" algn="just">
              <a:buNone/>
            </a:pPr>
            <a:r>
              <a:rPr lang="en-US" altLang="zh-TW" sz="2600" dirty="0"/>
              <a:t>Construct a semantic network, </a:t>
            </a:r>
            <a:r>
              <a:rPr lang="en-US" altLang="zh-TW" sz="2600" dirty="0" smtClean="0"/>
              <a:t>nouns </a:t>
            </a:r>
            <a:r>
              <a:rPr lang="en-US" altLang="zh-TW" sz="2600" dirty="0"/>
              <a:t>in Wikipedia are linked to their semantically related concept in the </a:t>
            </a:r>
            <a:r>
              <a:rPr lang="en-US" altLang="zh-TW" sz="2600" dirty="0" err="1"/>
              <a:t>WordNet</a:t>
            </a:r>
            <a:r>
              <a:rPr lang="en-US" altLang="zh-TW" sz="2600" dirty="0"/>
              <a:t> noun ontology</a:t>
            </a:r>
            <a:r>
              <a:rPr lang="en-US" altLang="zh-TW" sz="2600" dirty="0" smtClean="0"/>
              <a:t>.</a:t>
            </a:r>
            <a:endParaRPr lang="en-US" altLang="zh-TW" sz="2600" dirty="0"/>
          </a:p>
          <a:p>
            <a:pPr marL="0" indent="0">
              <a:buNone/>
            </a:pPr>
            <a:r>
              <a:rPr lang="en-US" altLang="zh-TW" sz="2100" dirty="0"/>
              <a:t> </a:t>
            </a:r>
            <a:endParaRPr lang="zh-TW" altLang="zh-TW" sz="2100" dirty="0"/>
          </a:p>
          <a:p>
            <a:pPr marL="0" indent="0" algn="just">
              <a:buNone/>
            </a:pPr>
            <a:r>
              <a:rPr lang="en-US" altLang="zh-TW" sz="2600" dirty="0"/>
              <a:t>Automatically disambiguate </a:t>
            </a:r>
            <a:r>
              <a:rPr lang="en-US" altLang="zh-TW" sz="2600" dirty="0"/>
              <a:t>nouns in Wikipedia </a:t>
            </a:r>
            <a:r>
              <a:rPr lang="en-US" altLang="zh-TW" sz="2600" dirty="0"/>
              <a:t>to their corresponding noun senses </a:t>
            </a:r>
            <a:r>
              <a:rPr lang="en-US" altLang="zh-TW" sz="2600" dirty="0" smtClean="0"/>
              <a:t>in</a:t>
            </a:r>
            <a:r>
              <a:rPr lang="zh-TW" altLang="en-US" sz="2600" dirty="0" smtClean="0"/>
              <a:t> </a:t>
            </a:r>
            <a:r>
              <a:rPr lang="en-US" altLang="zh-TW" sz="2600" dirty="0" err="1" smtClean="0"/>
              <a:t>WordNet</a:t>
            </a:r>
            <a:r>
              <a:rPr lang="en-US" altLang="zh-TW" sz="2600" dirty="0" smtClean="0"/>
              <a:t>:</a:t>
            </a:r>
            <a:endParaRPr lang="en-US" altLang="zh-TW" sz="2600" dirty="0"/>
          </a:p>
          <a:p>
            <a:pPr algn="just">
              <a:buFont typeface="Wingdings" pitchFamily="2" charset="2"/>
              <a:buChar char="Ø"/>
            </a:pPr>
            <a:r>
              <a:rPr lang="en-US" altLang="zh-TW" sz="2600" dirty="0" smtClean="0"/>
              <a:t>sense </a:t>
            </a:r>
            <a:r>
              <a:rPr lang="en-US" altLang="zh-TW" sz="2600" dirty="0"/>
              <a:t>similarity clustering </a:t>
            </a:r>
            <a:endParaRPr lang="en-US" altLang="zh-TW" sz="2600" dirty="0"/>
          </a:p>
          <a:p>
            <a:pPr algn="just">
              <a:buFont typeface="Wingdings" pitchFamily="2" charset="2"/>
              <a:buChar char="Ø"/>
            </a:pPr>
            <a:r>
              <a:rPr lang="en-US" altLang="zh-TW" sz="2600" dirty="0" smtClean="0"/>
              <a:t>high </a:t>
            </a:r>
            <a:r>
              <a:rPr lang="en-US" altLang="zh-TW" sz="2600" dirty="0"/>
              <a:t>degrees of </a:t>
            </a:r>
            <a:r>
              <a:rPr lang="en-US" altLang="zh-TW" sz="2600" dirty="0" smtClean="0"/>
              <a:t>inter-relatedness</a:t>
            </a:r>
            <a:endParaRPr lang="zh-TW" altLang="zh-TW" sz="2600" dirty="0"/>
          </a:p>
          <a:p>
            <a:endParaRPr lang="zh-TW" altLang="en-US" sz="2100"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5</a:t>
            </a:fld>
            <a:endParaRPr lang="zh-TW" altLang="en-US"/>
          </a:p>
        </p:txBody>
      </p:sp>
    </p:spTree>
    <p:extLst>
      <p:ext uri="{BB962C8B-B14F-4D97-AF65-F5344CB8AC3E}">
        <p14:creationId xmlns:p14="http://schemas.microsoft.com/office/powerpoint/2010/main" val="350043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922114"/>
          </a:xfrm>
        </p:spPr>
        <p:txBody>
          <a:bodyPr>
            <a:normAutofit/>
          </a:bodyPr>
          <a:lstStyle/>
          <a:p>
            <a:pPr lvl="0"/>
            <a:r>
              <a:rPr lang="en-US" altLang="zh-TW" sz="2200" b="1" dirty="0"/>
              <a:t>The semantic network unfolds in three stages</a:t>
            </a:r>
            <a:r>
              <a:rPr lang="en-US" altLang="zh-TW" sz="2200" b="1" dirty="0" smtClean="0"/>
              <a:t>:</a:t>
            </a:r>
            <a:endParaRPr lang="zh-TW" altLang="en-US" sz="2200" dirty="0"/>
          </a:p>
        </p:txBody>
      </p:sp>
      <p:sp>
        <p:nvSpPr>
          <p:cNvPr id="3" name="內容版面配置區 2"/>
          <p:cNvSpPr>
            <a:spLocks noGrp="1"/>
          </p:cNvSpPr>
          <p:nvPr>
            <p:ph sz="quarter" idx="1"/>
          </p:nvPr>
        </p:nvSpPr>
        <p:spPr/>
        <p:txBody>
          <a:bodyPr/>
          <a:lstStyle/>
          <a:p>
            <a:pPr marL="457200" indent="-457200" algn="just">
              <a:buFont typeface="+mj-lt"/>
              <a:buAutoNum type="arabicPeriod"/>
            </a:pPr>
            <a:r>
              <a:rPr lang="en-US" altLang="zh-TW" sz="2200" dirty="0" smtClean="0"/>
              <a:t>Measure </a:t>
            </a:r>
            <a:r>
              <a:rPr lang="en-US" altLang="zh-TW" sz="2200" dirty="0"/>
              <a:t>the relational strength </a:t>
            </a:r>
            <a:r>
              <a:rPr lang="en-US" altLang="zh-TW" sz="2200" dirty="0" smtClean="0"/>
              <a:t>between</a:t>
            </a:r>
            <a:r>
              <a:rPr lang="zh-TW" altLang="en-US" sz="2200" dirty="0" smtClean="0"/>
              <a:t> </a:t>
            </a:r>
            <a:r>
              <a:rPr lang="en-US" altLang="zh-TW" sz="2200" dirty="0" smtClean="0"/>
              <a:t>nouns </a:t>
            </a:r>
            <a:r>
              <a:rPr lang="en-US" altLang="zh-TW" sz="2200" dirty="0"/>
              <a:t>co-occurring in Wikipedia </a:t>
            </a:r>
            <a:r>
              <a:rPr lang="en-US" altLang="zh-TW" sz="2200" dirty="0" smtClean="0"/>
              <a:t>.</a:t>
            </a:r>
          </a:p>
          <a:p>
            <a:pPr marL="457200" indent="-457200" algn="just">
              <a:buFont typeface="+mj-lt"/>
              <a:buAutoNum type="arabicPeriod"/>
            </a:pPr>
            <a:endParaRPr lang="zh-TW" altLang="zh-TW" sz="2200" dirty="0"/>
          </a:p>
          <a:p>
            <a:pPr marL="457200" lvl="0" indent="-457200" algn="just">
              <a:buFont typeface="+mj-lt"/>
              <a:buAutoNum type="arabicPeriod"/>
            </a:pPr>
            <a:r>
              <a:rPr lang="en-US" altLang="zh-TW" sz="2200" dirty="0"/>
              <a:t>Use this quantitative measure to make categorical assertions about relatedness between nouns. </a:t>
            </a:r>
            <a:endParaRPr lang="en-US" altLang="zh-TW" sz="2200" dirty="0" smtClean="0"/>
          </a:p>
          <a:p>
            <a:pPr marL="457200" lvl="0" indent="-457200" algn="just">
              <a:buFont typeface="+mj-lt"/>
              <a:buAutoNum type="arabicPeriod"/>
            </a:pPr>
            <a:endParaRPr lang="zh-TW" altLang="zh-TW" sz="2200" dirty="0"/>
          </a:p>
          <a:p>
            <a:pPr marL="457200" lvl="0" indent="-457200" algn="just">
              <a:buFont typeface="+mj-lt"/>
              <a:buAutoNum type="arabicPeriod"/>
            </a:pPr>
            <a:r>
              <a:rPr lang="en-US" altLang="zh-TW" sz="2200" dirty="0"/>
              <a:t>Disambiguate related nouns automatically, giving rise to a semantic network of related concepts.</a:t>
            </a:r>
            <a:endParaRPr lang="zh-TW" altLang="zh-TW" sz="2200" dirty="0"/>
          </a:p>
          <a:p>
            <a:pPr marL="0" indent="0">
              <a:buNone/>
            </a:pPr>
            <a:endParaRPr lang="zh-TW" altLang="en-US"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6</a:t>
            </a:fld>
            <a:endParaRPr lang="zh-TW" altLang="en-US"/>
          </a:p>
        </p:txBody>
      </p:sp>
    </p:spTree>
    <p:extLst>
      <p:ext uri="{BB962C8B-B14F-4D97-AF65-F5344CB8AC3E}">
        <p14:creationId xmlns:p14="http://schemas.microsoft.com/office/powerpoint/2010/main" val="265936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48680"/>
            <a:ext cx="7467600" cy="1008112"/>
          </a:xfrm>
        </p:spPr>
        <p:txBody>
          <a:bodyPr>
            <a:normAutofit/>
          </a:bodyPr>
          <a:lstStyle/>
          <a:p>
            <a:r>
              <a:rPr lang="en-US" altLang="zh-TW" dirty="0" smtClean="0">
                <a:effectLst>
                  <a:outerShdw blurRad="38100" dist="38100" dir="2700000" algn="tl">
                    <a:srgbClr val="000000">
                      <a:alpha val="43137"/>
                    </a:srgbClr>
                  </a:outerShdw>
                </a:effectLst>
              </a:rPr>
              <a:t>Terminology</a:t>
            </a:r>
            <a:endParaRPr lang="zh-TW" altLang="zh-TW" dirty="0">
              <a:effectLst>
                <a:outerShdw blurRad="38100" dist="38100" dir="2700000" algn="tl">
                  <a:srgbClr val="000000">
                    <a:alpha val="43137"/>
                  </a:srgbClr>
                </a:outerShdw>
              </a:effectLst>
            </a:endParaRPr>
          </a:p>
        </p:txBody>
      </p:sp>
      <p:sp>
        <p:nvSpPr>
          <p:cNvPr id="3" name="內容版面配置區 2"/>
          <p:cNvSpPr>
            <a:spLocks noGrp="1"/>
          </p:cNvSpPr>
          <p:nvPr>
            <p:ph sz="quarter" idx="1"/>
          </p:nvPr>
        </p:nvSpPr>
        <p:spPr/>
        <p:txBody>
          <a:bodyPr/>
          <a:lstStyle/>
          <a:p>
            <a:r>
              <a:rPr lang="en-US" altLang="zh-TW" dirty="0" smtClean="0"/>
              <a:t>Target:</a:t>
            </a:r>
            <a:endParaRPr lang="en-US" altLang="zh-TW" dirty="0"/>
          </a:p>
          <a:p>
            <a:pPr marL="0" indent="0">
              <a:buNone/>
            </a:pPr>
            <a:r>
              <a:rPr lang="en-US" altLang="zh-TW" dirty="0" smtClean="0"/>
              <a:t>    Any </a:t>
            </a:r>
            <a:r>
              <a:rPr lang="en-US" altLang="zh-TW" dirty="0"/>
              <a:t>noun for which we would like to extract </a:t>
            </a:r>
            <a:r>
              <a:rPr lang="en-US" altLang="zh-TW" dirty="0" smtClean="0"/>
              <a:t> </a:t>
            </a:r>
          </a:p>
          <a:p>
            <a:pPr marL="0" indent="0">
              <a:buNone/>
            </a:pPr>
            <a:r>
              <a:rPr lang="en-US" altLang="zh-TW" dirty="0"/>
              <a:t> </a:t>
            </a:r>
            <a:r>
              <a:rPr lang="en-US" altLang="zh-TW" dirty="0" smtClean="0"/>
              <a:t>   relatedness </a:t>
            </a:r>
            <a:r>
              <a:rPr lang="en-US" altLang="zh-TW" dirty="0"/>
              <a:t>data</a:t>
            </a:r>
            <a:r>
              <a:rPr lang="en-US" altLang="zh-TW" dirty="0" smtClean="0"/>
              <a:t>.</a:t>
            </a:r>
          </a:p>
          <a:p>
            <a:pPr marL="0" indent="0">
              <a:buNone/>
            </a:pPr>
            <a:r>
              <a:rPr lang="en-US" altLang="zh-TW" dirty="0" smtClean="0"/>
              <a:t>    </a:t>
            </a:r>
            <a:r>
              <a:rPr lang="en-US" altLang="zh-TW" dirty="0"/>
              <a:t>Ex: </a:t>
            </a:r>
            <a:r>
              <a:rPr lang="en-US" altLang="zh-TW" dirty="0" smtClean="0">
                <a:solidFill>
                  <a:srgbClr val="C00000"/>
                </a:solidFill>
              </a:rPr>
              <a:t>park</a:t>
            </a:r>
            <a:endParaRPr lang="en-US" altLang="zh-TW" dirty="0" smtClean="0">
              <a:solidFill>
                <a:srgbClr val="C00000"/>
              </a:solidFill>
            </a:endParaRPr>
          </a:p>
          <a:p>
            <a:pPr marL="0" indent="0">
              <a:buNone/>
            </a:pPr>
            <a:endParaRPr lang="zh-TW" altLang="zh-TW" dirty="0">
              <a:solidFill>
                <a:srgbClr val="C00000"/>
              </a:solidFill>
            </a:endParaRPr>
          </a:p>
          <a:p>
            <a:r>
              <a:rPr lang="en-US" altLang="zh-TW" dirty="0"/>
              <a:t>Co-Target:</a:t>
            </a:r>
            <a:endParaRPr lang="zh-TW" altLang="zh-TW" dirty="0"/>
          </a:p>
          <a:p>
            <a:pPr marL="0" indent="0">
              <a:buNone/>
            </a:pPr>
            <a:r>
              <a:rPr lang="en-US" altLang="zh-TW" dirty="0" smtClean="0"/>
              <a:t>    Nouns </a:t>
            </a:r>
            <a:r>
              <a:rPr lang="en-US" altLang="zh-TW" dirty="0"/>
              <a:t>co-occurring with a target.</a:t>
            </a:r>
            <a:endParaRPr lang="zh-TW" altLang="zh-TW" dirty="0"/>
          </a:p>
          <a:p>
            <a:pPr marL="0" indent="0">
              <a:buNone/>
            </a:pPr>
            <a:r>
              <a:rPr lang="zh-TW" altLang="en-US" dirty="0" smtClean="0"/>
              <a:t>    </a:t>
            </a:r>
            <a:r>
              <a:rPr lang="en-US" altLang="zh-TW" dirty="0" smtClean="0"/>
              <a:t>Ex:</a:t>
            </a:r>
            <a:r>
              <a:rPr lang="zh-TW" altLang="en-US" dirty="0" smtClean="0"/>
              <a:t> </a:t>
            </a:r>
            <a:r>
              <a:rPr lang="en-US" altLang="zh-TW" dirty="0" smtClean="0">
                <a:solidFill>
                  <a:srgbClr val="C00000"/>
                </a:solidFill>
              </a:rPr>
              <a:t>tree</a:t>
            </a:r>
            <a:r>
              <a:rPr lang="zh-TW" altLang="en-US" dirty="0" smtClean="0"/>
              <a:t>、</a:t>
            </a:r>
            <a:r>
              <a:rPr lang="en-US" altLang="zh-TW" dirty="0" smtClean="0">
                <a:solidFill>
                  <a:srgbClr val="C00000"/>
                </a:solidFill>
              </a:rPr>
              <a:t>grass</a:t>
            </a:r>
            <a:r>
              <a:rPr lang="zh-TW" altLang="en-US" dirty="0" smtClean="0"/>
              <a:t>、</a:t>
            </a:r>
            <a:r>
              <a:rPr lang="en-US" altLang="zh-TW" dirty="0" smtClean="0">
                <a:solidFill>
                  <a:srgbClr val="C00000"/>
                </a:solidFill>
              </a:rPr>
              <a:t>soil</a:t>
            </a:r>
            <a:endParaRPr lang="en-US" altLang="zh-TW" dirty="0" smtClean="0">
              <a:solidFill>
                <a:srgbClr val="C00000"/>
              </a:solidFill>
            </a:endParaRPr>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7</a:t>
            </a:fld>
            <a:endParaRPr lang="zh-TW" altLang="en-US"/>
          </a:p>
        </p:txBody>
      </p:sp>
      <p:pic>
        <p:nvPicPr>
          <p:cNvPr id="2050" name="Picture 2" descr="C:\Program Files\Microsoft Office\MEDIA\CAGCAT10\j029384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8750" y="3008313"/>
            <a:ext cx="1738313" cy="18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84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en-US" altLang="zh-TW" sz="2000" dirty="0">
                <a:effectLst>
                  <a:outerShdw blurRad="38100" dist="38100" dir="2700000" algn="tl">
                    <a:srgbClr val="000000">
                      <a:alpha val="43137"/>
                    </a:srgbClr>
                  </a:outerShdw>
                </a:effectLst>
              </a:rPr>
              <a:t>FROM CO-OCCURRENCE TO RELATIONAL STRENGTH</a:t>
            </a:r>
            <a:endParaRPr lang="zh-TW" altLang="zh-TW" sz="2000" dirty="0">
              <a:effectLst>
                <a:outerShdw blurRad="38100" dist="38100" dir="2700000" algn="tl">
                  <a:srgbClr val="000000">
                    <a:alpha val="43137"/>
                  </a:srgbClr>
                </a:outerShdw>
              </a:effectLst>
            </a:endParaRPr>
          </a:p>
        </p:txBody>
      </p:sp>
      <p:sp>
        <p:nvSpPr>
          <p:cNvPr id="3" name="內容版面配置區 2"/>
          <p:cNvSpPr>
            <a:spLocks noGrp="1"/>
          </p:cNvSpPr>
          <p:nvPr>
            <p:ph sz="quarter" idx="1"/>
          </p:nvPr>
        </p:nvSpPr>
        <p:spPr/>
        <p:txBody>
          <a:bodyPr/>
          <a:lstStyle/>
          <a:p>
            <a:pPr marL="0" indent="0">
              <a:buNone/>
            </a:pPr>
            <a:r>
              <a:rPr lang="en-US" altLang="zh-TW" dirty="0"/>
              <a:t>Relational strength:</a:t>
            </a:r>
            <a:endParaRPr lang="zh-TW" altLang="zh-TW" dirty="0"/>
          </a:p>
          <a:p>
            <a:endParaRPr lang="en-US" altLang="zh-TW" dirty="0" smtClean="0"/>
          </a:p>
          <a:p>
            <a:endParaRPr lang="en-US" altLang="zh-TW" dirty="0"/>
          </a:p>
          <a:p>
            <a:endParaRPr lang="en-US" altLang="zh-TW" dirty="0" smtClean="0"/>
          </a:p>
          <a:p>
            <a:endParaRPr lang="en-US" altLang="zh-TW" dirty="0" smtClean="0"/>
          </a:p>
          <a:p>
            <a:pPr marL="0" indent="0">
              <a:buNone/>
            </a:pPr>
            <a:r>
              <a:rPr lang="zh-TW" altLang="en-US" sz="1800" dirty="0" smtClean="0"/>
              <a:t>   </a:t>
            </a:r>
            <a:r>
              <a:rPr lang="en-US" altLang="zh-TW" sz="1800" dirty="0" smtClean="0"/>
              <a:t>P(c</a:t>
            </a:r>
            <a:r>
              <a:rPr lang="en-US" altLang="zh-TW" sz="1800" dirty="0"/>
              <a:t>) is the relative frequency of c’s occurrence in the corpus</a:t>
            </a:r>
            <a:r>
              <a:rPr lang="en-US" altLang="zh-TW" sz="1800" dirty="0">
                <a:solidFill>
                  <a:srgbClr val="0070C0"/>
                </a:solidFill>
              </a:rPr>
              <a:t> </a:t>
            </a:r>
            <a:endParaRPr lang="en-US" altLang="zh-TW" sz="1800" dirty="0" smtClean="0">
              <a:solidFill>
                <a:srgbClr val="0070C0"/>
              </a:solidFill>
            </a:endParaRPr>
          </a:p>
          <a:p>
            <a:pPr marL="0" indent="0">
              <a:buNone/>
            </a:pPr>
            <a:endParaRPr lang="en-US" altLang="zh-TW" sz="1800" dirty="0">
              <a:solidFill>
                <a:srgbClr val="0070C0"/>
              </a:solidFill>
            </a:endParaRPr>
          </a:p>
          <a:p>
            <a:pPr marL="0" indent="0">
              <a:buNone/>
            </a:pPr>
            <a:endParaRPr lang="en-US" altLang="zh-TW" sz="1800" dirty="0">
              <a:solidFill>
                <a:srgbClr val="0070C0"/>
              </a:solidFill>
            </a:endParaRPr>
          </a:p>
          <a:p>
            <a:pPr marL="0" indent="0">
              <a:buNone/>
            </a:pPr>
            <a:r>
              <a:rPr lang="en-US" altLang="zh-TW" sz="1800" dirty="0" smtClean="0"/>
              <a:t>  P(</a:t>
            </a:r>
            <a:r>
              <a:rPr lang="en-US" altLang="zh-TW" sz="1800" dirty="0" err="1" smtClean="0"/>
              <a:t>c|t</a:t>
            </a:r>
            <a:r>
              <a:rPr lang="en-US" altLang="zh-TW" sz="1800" dirty="0" smtClean="0"/>
              <a:t>) is the probability of encountering c in a sentence containing t </a:t>
            </a:r>
            <a:endParaRPr lang="zh-TW" altLang="en-US"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8</a:t>
            </a:fld>
            <a:endParaRPr lang="zh-TW" altLang="en-US"/>
          </a:p>
        </p:txBody>
      </p:sp>
      <p:pic>
        <p:nvPicPr>
          <p:cNvPr id="5" name="圖片 4"/>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60848"/>
            <a:ext cx="4104456" cy="1152128"/>
          </a:xfrm>
          <a:prstGeom prst="rect">
            <a:avLst/>
          </a:prstGeom>
          <a:noFill/>
          <a:ln>
            <a:noFill/>
          </a:ln>
        </p:spPr>
      </p:pic>
    </p:spTree>
    <p:extLst>
      <p:ext uri="{BB962C8B-B14F-4D97-AF65-F5344CB8AC3E}">
        <p14:creationId xmlns:p14="http://schemas.microsoft.com/office/powerpoint/2010/main" val="4217290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000" dirty="0">
                <a:effectLst>
                  <a:outerShdw blurRad="38100" dist="38100" dir="2700000" algn="tl">
                    <a:srgbClr val="000000">
                      <a:alpha val="43137"/>
                    </a:srgbClr>
                  </a:outerShdw>
                </a:effectLst>
              </a:rPr>
              <a:t>FROM CO-OCCURRENCE TO RELATIONAL STRENGTH</a:t>
            </a:r>
            <a:endParaRPr lang="zh-TW" altLang="en-US" sz="2000" dirty="0">
              <a:effectLst>
                <a:outerShdw blurRad="38100" dist="38100" dir="2700000" algn="tl">
                  <a:srgbClr val="000000">
                    <a:alpha val="43137"/>
                  </a:srgbClr>
                </a:outerShdw>
              </a:effectLst>
            </a:endParaRPr>
          </a:p>
        </p:txBody>
      </p:sp>
      <p:sp>
        <p:nvSpPr>
          <p:cNvPr id="3" name="內容版面配置區 2"/>
          <p:cNvSpPr>
            <a:spLocks noGrp="1"/>
          </p:cNvSpPr>
          <p:nvPr>
            <p:ph sz="quarter" idx="1"/>
          </p:nvPr>
        </p:nvSpPr>
        <p:spPr/>
        <p:txBody>
          <a:bodyPr>
            <a:normAutofit/>
          </a:bodyPr>
          <a:lstStyle/>
          <a:p>
            <a:pPr marL="0" indent="0">
              <a:buNone/>
            </a:pPr>
            <a:endParaRPr lang="en-US" altLang="zh-TW" sz="2000" dirty="0" smtClean="0"/>
          </a:p>
          <a:p>
            <a:pPr marL="0" indent="0">
              <a:buNone/>
            </a:pPr>
            <a:r>
              <a:rPr lang="zh-TW" altLang="en-US" sz="2000" dirty="0"/>
              <a:t> </a:t>
            </a:r>
            <a:r>
              <a:rPr lang="zh-TW" altLang="en-US" sz="2000" dirty="0" smtClean="0"/>
              <a:t>  </a:t>
            </a:r>
            <a:r>
              <a:rPr lang="en-US" altLang="zh-TW" sz="2000" dirty="0" smtClean="0"/>
              <a:t>D</a:t>
            </a:r>
            <a:r>
              <a:rPr lang="en-US" altLang="zh-TW" sz="2000" baseline="-25000" dirty="0" smtClean="0"/>
              <a:t>KL</a:t>
            </a:r>
            <a:r>
              <a:rPr lang="en-US" altLang="zh-TW" sz="2000" dirty="0" smtClean="0"/>
              <a:t> </a:t>
            </a:r>
            <a:r>
              <a:rPr lang="en-US" altLang="zh-TW" sz="2000" dirty="0"/>
              <a:t>is </a:t>
            </a:r>
            <a:r>
              <a:rPr lang="en-US" altLang="zh-TW" sz="2000" dirty="0" err="1"/>
              <a:t>Kullback-Leibler</a:t>
            </a:r>
            <a:r>
              <a:rPr lang="en-US" altLang="zh-TW" sz="2000" dirty="0"/>
              <a:t> divergence:</a:t>
            </a:r>
            <a:endParaRPr lang="zh-TW" altLang="en-US" sz="2000" dirty="0"/>
          </a:p>
        </p:txBody>
      </p:sp>
      <p:sp>
        <p:nvSpPr>
          <p:cNvPr id="4" name="投影片編號版面配置區 3"/>
          <p:cNvSpPr>
            <a:spLocks noGrp="1"/>
          </p:cNvSpPr>
          <p:nvPr>
            <p:ph type="sldNum" sz="quarter" idx="15"/>
          </p:nvPr>
        </p:nvSpPr>
        <p:spPr/>
        <p:txBody>
          <a:bodyPr/>
          <a:lstStyle/>
          <a:p>
            <a:fld id="{A4C84FAB-6C7C-488C-AFFE-F4D7CE640411}" type="slidenum">
              <a:rPr lang="zh-TW" altLang="en-US" smtClean="0"/>
              <a:t>9</a:t>
            </a:fld>
            <a:endParaRPr lang="zh-TW" altLang="en-US"/>
          </a:p>
        </p:txBody>
      </p:sp>
      <p:pic>
        <p:nvPicPr>
          <p:cNvPr id="5" name="圖片 4"/>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8920"/>
            <a:ext cx="3960439" cy="1512167"/>
          </a:xfrm>
          <a:prstGeom prst="rect">
            <a:avLst/>
          </a:prstGeom>
          <a:noFill/>
          <a:ln>
            <a:noFill/>
          </a:ln>
        </p:spPr>
      </p:pic>
      <p:pic>
        <p:nvPicPr>
          <p:cNvPr id="3076" name="Picture 4" descr="C:\Users\Asus\AppData\Local\Microsoft\Windows\Temporary Internet Files\Content.IE5\7O7S85U9\MC90028753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933056"/>
            <a:ext cx="2406307" cy="19960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矩形 5"/>
              <p:cNvSpPr/>
              <p:nvPr/>
            </p:nvSpPr>
            <p:spPr>
              <a:xfrm>
                <a:off x="539552" y="4437112"/>
                <a:ext cx="4572000" cy="1641540"/>
              </a:xfrm>
              <a:prstGeom prst="rect">
                <a:avLst/>
              </a:prstGeom>
            </p:spPr>
            <p:txBody>
              <a:bodyPr>
                <a:spAutoFit/>
              </a:bodyPr>
              <a:lstStyle/>
              <a:p>
                <a:pPr algn="ctr"/>
                <a14:m>
                  <m:oMath xmlns:m="http://schemas.openxmlformats.org/officeDocument/2006/math">
                    <m:f>
                      <m:fPr>
                        <m:ctrlPr>
                          <a:rPr lang="en-US" altLang="zh-TW" i="1" dirty="0">
                            <a:latin typeface="Cambria Math"/>
                          </a:rPr>
                        </m:ctrlPr>
                      </m:fPr>
                      <m:num>
                        <m:r>
                          <m:rPr>
                            <m:sty m:val="p"/>
                          </m:rPr>
                          <a:rPr lang="en-US" altLang="zh-TW" dirty="0">
                            <a:latin typeface="Cambria Math"/>
                          </a:rPr>
                          <m:t>P</m:t>
                        </m:r>
                        <m:r>
                          <a:rPr lang="en-US" altLang="zh-TW" dirty="0">
                            <a:latin typeface="Cambria Math"/>
                          </a:rPr>
                          <m:t>(</m:t>
                        </m:r>
                        <m:r>
                          <m:rPr>
                            <m:sty m:val="p"/>
                          </m:rPr>
                          <a:rPr lang="en-US" altLang="zh-TW" dirty="0">
                            <a:latin typeface="Cambria Math"/>
                          </a:rPr>
                          <m:t>c</m:t>
                        </m:r>
                        <m:r>
                          <a:rPr lang="en-US" altLang="zh-TW" dirty="0">
                            <a:latin typeface="Cambria Math"/>
                          </a:rPr>
                          <m:t>|</m:t>
                        </m:r>
                        <m:r>
                          <m:rPr>
                            <m:sty m:val="p"/>
                          </m:rPr>
                          <a:rPr lang="en-US" altLang="zh-TW" dirty="0">
                            <a:latin typeface="Cambria Math"/>
                          </a:rPr>
                          <m:t>t</m:t>
                        </m:r>
                        <m:r>
                          <a:rPr lang="en-US" altLang="zh-TW" dirty="0">
                            <a:latin typeface="Cambria Math"/>
                          </a:rPr>
                          <m:t>)</m:t>
                        </m:r>
                      </m:num>
                      <m:den>
                        <m:r>
                          <m:rPr>
                            <m:sty m:val="p"/>
                          </m:rPr>
                          <a:rPr lang="en-US" altLang="zh-TW" dirty="0">
                            <a:latin typeface="Cambria Math"/>
                          </a:rPr>
                          <m:t>P</m:t>
                        </m:r>
                        <m:r>
                          <a:rPr lang="en-US" altLang="zh-TW" dirty="0">
                            <a:latin typeface="Cambria Math"/>
                          </a:rPr>
                          <m:t>(</m:t>
                        </m:r>
                        <m:r>
                          <m:rPr>
                            <m:sty m:val="p"/>
                          </m:rPr>
                          <a:rPr lang="en-US" altLang="zh-TW" dirty="0">
                            <a:latin typeface="Cambria Math"/>
                          </a:rPr>
                          <m:t>c</m:t>
                        </m:r>
                        <m:r>
                          <a:rPr lang="en-US" altLang="zh-TW" dirty="0">
                            <a:latin typeface="Cambria Math"/>
                          </a:rPr>
                          <m:t>)</m:t>
                        </m:r>
                      </m:den>
                    </m:f>
                  </m:oMath>
                </a14:m>
                <a:r>
                  <a:rPr lang="en-US" altLang="zh-TW" dirty="0"/>
                  <a:t>=  </a:t>
                </a:r>
                <a14:m>
                  <m:oMath xmlns:m="http://schemas.openxmlformats.org/officeDocument/2006/math">
                    <m:f>
                      <m:fPr>
                        <m:ctrlPr>
                          <a:rPr lang="en-US" altLang="zh-TW" i="1">
                            <a:latin typeface="Cambria Math"/>
                          </a:rPr>
                        </m:ctrlPr>
                      </m:fPr>
                      <m:num>
                        <m:r>
                          <m:rPr>
                            <m:sty m:val="p"/>
                          </m:rPr>
                          <a:rPr lang="en-US" altLang="zh-TW">
                            <a:latin typeface="Cambria Math"/>
                          </a:rPr>
                          <m:t>P</m:t>
                        </m:r>
                        <m:r>
                          <a:rPr lang="en-US" altLang="zh-TW">
                            <a:latin typeface="Cambria Math"/>
                          </a:rPr>
                          <m:t>(</m:t>
                        </m:r>
                        <m:r>
                          <m:rPr>
                            <m:sty m:val="p"/>
                          </m:rPr>
                          <a:rPr lang="en-US" altLang="zh-TW">
                            <a:latin typeface="Cambria Math"/>
                          </a:rPr>
                          <m:t>c</m:t>
                        </m:r>
                        <m:r>
                          <a:rPr lang="en-US" altLang="zh-TW">
                            <a:latin typeface="Cambria Math"/>
                          </a:rPr>
                          <m:t>,</m:t>
                        </m:r>
                        <m:r>
                          <m:rPr>
                            <m:sty m:val="p"/>
                          </m:rPr>
                          <a:rPr lang="en-US" altLang="zh-TW">
                            <a:latin typeface="Cambria Math"/>
                          </a:rPr>
                          <m:t>t</m:t>
                        </m:r>
                        <m:r>
                          <a:rPr lang="en-US" altLang="zh-TW">
                            <a:latin typeface="Cambria Math"/>
                          </a:rPr>
                          <m:t>)</m:t>
                        </m:r>
                      </m:num>
                      <m:den>
                        <m:r>
                          <m:rPr>
                            <m:sty m:val="p"/>
                          </m:rPr>
                          <a:rPr lang="en-US" altLang="zh-TW">
                            <a:latin typeface="Cambria Math"/>
                          </a:rPr>
                          <m:t>P</m:t>
                        </m:r>
                        <m:d>
                          <m:dPr>
                            <m:ctrlPr>
                              <a:rPr lang="en-US" altLang="zh-TW" i="1">
                                <a:latin typeface="Cambria Math"/>
                              </a:rPr>
                            </m:ctrlPr>
                          </m:dPr>
                          <m:e>
                            <m:r>
                              <m:rPr>
                                <m:sty m:val="p"/>
                              </m:rPr>
                              <a:rPr lang="en-US" altLang="zh-TW">
                                <a:latin typeface="Cambria Math"/>
                              </a:rPr>
                              <m:t>t</m:t>
                            </m:r>
                          </m:e>
                        </m:d>
                        <m:r>
                          <a:rPr lang="en-US" altLang="zh-TW">
                            <a:latin typeface="Cambria Math"/>
                          </a:rPr>
                          <m:t>∗</m:t>
                        </m:r>
                        <m:r>
                          <m:rPr>
                            <m:sty m:val="p"/>
                          </m:rPr>
                          <a:rPr lang="en-US" altLang="zh-TW">
                            <a:latin typeface="Cambria Math"/>
                          </a:rPr>
                          <m:t>P</m:t>
                        </m:r>
                        <m:r>
                          <a:rPr lang="en-US" altLang="zh-TW">
                            <a:latin typeface="Cambria Math"/>
                          </a:rPr>
                          <m:t>(</m:t>
                        </m:r>
                        <m:r>
                          <m:rPr>
                            <m:sty m:val="p"/>
                          </m:rPr>
                          <a:rPr lang="en-US" altLang="zh-TW">
                            <a:latin typeface="Cambria Math"/>
                          </a:rPr>
                          <m:t>c</m:t>
                        </m:r>
                        <m:r>
                          <a:rPr lang="en-US" altLang="zh-TW">
                            <a:latin typeface="Cambria Math"/>
                          </a:rPr>
                          <m:t>)</m:t>
                        </m:r>
                      </m:den>
                    </m:f>
                  </m:oMath>
                </a14:m>
                <a:endParaRPr lang="en-US" altLang="zh-TW" dirty="0"/>
              </a:p>
              <a:p>
                <a:endParaRPr lang="en-US" altLang="zh-TW" dirty="0"/>
              </a:p>
              <a:p>
                <a:pPr algn="ctr"/>
                <a:r>
                  <a:rPr lang="en-US" altLang="zh-TW" dirty="0" smtClean="0"/>
                  <a:t>If  </a:t>
                </a:r>
                <a:r>
                  <a:rPr lang="en-US" altLang="zh-TW" dirty="0"/>
                  <a:t>&gt;1 positive </a:t>
                </a:r>
                <a:r>
                  <a:rPr lang="en-US" altLang="zh-TW" dirty="0" smtClean="0"/>
                  <a:t>correlation</a:t>
                </a:r>
              </a:p>
              <a:p>
                <a:r>
                  <a:rPr lang="en-US" altLang="zh-TW" dirty="0" smtClean="0"/>
                  <a:t>                  =1  independent</a:t>
                </a:r>
              </a:p>
              <a:p>
                <a:pPr algn="ctr"/>
                <a:r>
                  <a:rPr lang="en-US" altLang="zh-TW" dirty="0" smtClean="0"/>
                  <a:t>      &lt;</a:t>
                </a:r>
                <a:r>
                  <a:rPr lang="en-US" altLang="zh-TW" dirty="0"/>
                  <a:t>1 negative correlation</a:t>
                </a:r>
              </a:p>
            </p:txBody>
          </p:sp>
        </mc:Choice>
        <mc:Fallback xmlns="">
          <p:sp>
            <p:nvSpPr>
              <p:cNvPr id="6" name="矩形 5"/>
              <p:cNvSpPr>
                <a:spLocks noRot="1" noChangeAspect="1" noMove="1" noResize="1" noEditPoints="1" noAdjustHandles="1" noChangeArrowheads="1" noChangeShapeType="1" noTextEdit="1"/>
              </p:cNvSpPr>
              <p:nvPr/>
            </p:nvSpPr>
            <p:spPr>
              <a:xfrm>
                <a:off x="539552" y="4437112"/>
                <a:ext cx="4572000" cy="1641540"/>
              </a:xfrm>
              <a:prstGeom prst="rect">
                <a:avLst/>
              </a:prstGeom>
              <a:blipFill rotWithShape="1">
                <a:blip r:embed="rId5"/>
                <a:stretch>
                  <a:fillRect b="-520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0684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arn(inVertical)">
                                      <p:cBhvr>
                                        <p:cTn id="13" dur="500"/>
                                        <p:tgtEl>
                                          <p:spTgt spid="6">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arn(inVertical)">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824</TotalTime>
  <Words>1370</Words>
  <Application>Microsoft Office PowerPoint</Application>
  <PresentationFormat>如螢幕大小 (4:3)</PresentationFormat>
  <Paragraphs>267</Paragraphs>
  <Slides>27</Slides>
  <Notes>7</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壁窗</vt:lpstr>
      <vt:lpstr>Automatically Acquiring a Semantic  Network of Related Concepts</vt:lpstr>
      <vt:lpstr>     Outline</vt:lpstr>
      <vt:lpstr>Introduction</vt:lpstr>
      <vt:lpstr>Introduction</vt:lpstr>
      <vt:lpstr>Introduction</vt:lpstr>
      <vt:lpstr>The semantic network unfolds in three stages:</vt:lpstr>
      <vt:lpstr>Terminology</vt:lpstr>
      <vt:lpstr>FROM CO-OCCURRENCE TO RELATIONAL STRENGTH</vt:lpstr>
      <vt:lpstr>FROM CO-OCCURRENCE TO RELATIONAL STRENGTH</vt:lpstr>
      <vt:lpstr>PowerPoint 簡報</vt:lpstr>
      <vt:lpstr>PowerPoint 簡報</vt:lpstr>
      <vt:lpstr>PowerPoint 簡報</vt:lpstr>
      <vt:lpstr>PowerPoint 簡報</vt:lpstr>
      <vt:lpstr>FROM CO-OCCURRENCE TO RELATIONAL STRENGTH</vt:lpstr>
      <vt:lpstr>FROM CO-OCCURRENCE TO RELATIONAL STRENGTH</vt:lpstr>
      <vt:lpstr>FROM RELATIONAL STRENGTH TO CATEGORICAL RELATEDNESS</vt:lpstr>
      <vt:lpstr>FROM RELATIONAL STRENGTH TO CATEGORICAL RELATEDNESS</vt:lpstr>
      <vt:lpstr>PowerPoint 簡報</vt:lpstr>
      <vt:lpstr>The method exhibits important properties : </vt:lpstr>
      <vt:lpstr>FROM NOUNS TO CONCEPTS</vt:lpstr>
      <vt:lpstr>PowerPoint 簡報</vt:lpstr>
      <vt:lpstr>PowerPoint 簡報</vt:lpstr>
      <vt:lpstr>PowerPoint 簡報</vt:lpstr>
      <vt:lpstr>DISCUSSION</vt:lpstr>
      <vt:lpstr>PowerPoint 簡報</vt:lpstr>
      <vt:lpstr>conclusion</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Jiun-Jia</dc:creator>
  <cp:lastModifiedBy>Jiun-Jia</cp:lastModifiedBy>
  <cp:revision>121</cp:revision>
  <dcterms:created xsi:type="dcterms:W3CDTF">2011-10-24T11:31:05Z</dcterms:created>
  <dcterms:modified xsi:type="dcterms:W3CDTF">2011-11-14T05:07:59Z</dcterms:modified>
</cp:coreProperties>
</file>